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8" r:id="rId2"/>
    <p:sldId id="291" r:id="rId3"/>
    <p:sldId id="269" r:id="rId4"/>
    <p:sldId id="270" r:id="rId5"/>
    <p:sldId id="286" r:id="rId6"/>
    <p:sldId id="287" r:id="rId7"/>
    <p:sldId id="289" r:id="rId8"/>
    <p:sldId id="290" r:id="rId9"/>
    <p:sldId id="288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y Warren" initials="TW" lastIdx="2" clrIdx="0">
    <p:extLst>
      <p:ext uri="{19B8F6BF-5375-455C-9EA6-DF929625EA0E}">
        <p15:presenceInfo xmlns:p15="http://schemas.microsoft.com/office/powerpoint/2012/main" userId="S-1-5-21-1670521753-1998403399-926709054-2934" providerId="AD"/>
      </p:ext>
    </p:extLst>
  </p:cmAuthor>
  <p:cmAuthor id="2" name="Amanda Ankin" initials="AA" lastIdx="2" clrIdx="1">
    <p:extLst>
      <p:ext uri="{19B8F6BF-5375-455C-9EA6-DF929625EA0E}">
        <p15:presenceInfo xmlns:p15="http://schemas.microsoft.com/office/powerpoint/2012/main" userId="S::Amanda@suffolkchamber.co.uk::6e944d48-d265-4068-9698-eb5dc1c90e2a" providerId="AD"/>
      </p:ext>
    </p:extLst>
  </p:cmAuthor>
  <p:cmAuthor id="3" name="Toby Warren" initials="TW [2]" lastIdx="1" clrIdx="2">
    <p:extLst>
      <p:ext uri="{19B8F6BF-5375-455C-9EA6-DF929625EA0E}">
        <p15:presenceInfo xmlns:p15="http://schemas.microsoft.com/office/powerpoint/2012/main" userId="89a14cc22876e1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24-40DE-8F01-4768ED50767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524-40DE-8F01-4768ED507677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24-40DE-8F01-4768ED507677}"/>
              </c:ext>
            </c:extLst>
          </c:dPt>
          <c:dLbls>
            <c:dLbl>
              <c:idx val="0"/>
              <c:layout>
                <c:manualLayout>
                  <c:x val="-6.5187278690292005E-2"/>
                  <c:y val="5.50364098643843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dirty="0"/>
                      <a:t>Community</a:t>
                    </a:r>
                    <a:r>
                      <a:rPr lang="en-US" sz="2800" b="1" baseline="0" dirty="0"/>
                      <a:t> Wellbeing </a:t>
                    </a:r>
                  </a:p>
                  <a:p>
                    <a:pPr>
                      <a:defRPr sz="2800"/>
                    </a:pPr>
                    <a:r>
                      <a:rPr lang="en-US" sz="2800" baseline="0" dirty="0"/>
                      <a:t>-  Health improvement, a more equal society</a:t>
                    </a:r>
                    <a:endParaRPr lang="en-US" sz="2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960713701464403"/>
                      <c:h val="0.433616606017052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524-40DE-8F01-4768ED507677}"/>
                </c:ext>
              </c:extLst>
            </c:dLbl>
            <c:dLbl>
              <c:idx val="1"/>
              <c:layout>
                <c:manualLayout>
                  <c:x val="3.3522840640538504E-3"/>
                  <c:y val="-1.25258132634967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dirty="0"/>
                      <a:t>Economic</a:t>
                    </a:r>
                    <a:r>
                      <a:rPr lang="en-US" sz="2800" b="1" baseline="0" dirty="0"/>
                      <a:t> Wellbeing </a:t>
                    </a:r>
                    <a:r>
                      <a:rPr lang="en-US" sz="2800" baseline="0" dirty="0"/>
                      <a:t>– Jobs, skills improvement, local supply chains </a:t>
                    </a:r>
                    <a:endParaRPr lang="en-US" sz="2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6456139733532"/>
                      <c:h val="0.3749163003172750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C524-40DE-8F01-4768ED507677}"/>
                </c:ext>
              </c:extLst>
            </c:dLbl>
            <c:dLbl>
              <c:idx val="2"/>
              <c:layout>
                <c:manualLayout>
                  <c:x val="9.6576290386038613E-2"/>
                  <c:y val="8.97636393305311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dirty="0"/>
                      <a:t>Environmental</a:t>
                    </a:r>
                    <a:r>
                      <a:rPr lang="en-US" sz="2800" b="1" baseline="0" dirty="0"/>
                      <a:t> Wellbeing </a:t>
                    </a:r>
                    <a:r>
                      <a:rPr lang="en-US" sz="2800" baseline="0" dirty="0"/>
                      <a:t>– Conserving natural resources, reducing carbon emissions</a:t>
                    </a:r>
                    <a:endParaRPr lang="en-US" sz="2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43387240656566"/>
                      <c:h val="0.431000714612417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524-40DE-8F01-4768ED5076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33.299999999999997</c:v>
                </c:pt>
                <c:pt idx="1">
                  <c:v>33.299999999999997</c:v>
                </c:pt>
                <c:pt idx="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4-40DE-8F01-4768ED507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D6EBC-5F5C-4F4E-9740-DFE921559793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87558-E6A9-44A2-8CD9-B32A5585F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06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18C6-3AA7-87AD-E451-65F2926F4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5D4FE-C4FA-B417-E7EE-E30979CFC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561EE-516F-95E2-A1F0-A99CEFCE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6FF5-053B-42CE-B087-8D42E0ED506E}" type="datetime1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9962-3392-0127-B744-660FC42D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for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048D4-F090-306D-53B0-534FB1E3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75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D1FF-FDCF-DA13-9362-044B6718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BB45C-E761-0723-BEE1-9C9CA4E25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CFB10-0374-7411-0717-045C4643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35D3-B5F7-41A0-9319-A4002E9387A5}" type="datetime1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E708B-A95B-0123-C914-B57C5C6F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for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594D-1DAC-CE40-5C13-3C4A046C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32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AC937-C702-C3C0-6C1B-759FBC99F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70D84-9384-5AB5-78E6-13456EF82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FD231-FEEA-EE30-F7D4-5CE7BECD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2C32-EEB9-4049-B9EA-84F398F604C5}" type="datetime1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1ED3E-F9E0-C394-A961-EC62EC04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for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1895-DBBB-CBCD-C7A9-F9188B56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4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20F4-0D11-1732-B34C-74897CB2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A0B9B-ECC9-9CCB-C2B6-74A0075FD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B3539-D1B6-3018-37A7-43C58AFB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1CA7-F0AC-4772-A369-119D686C0BBF}" type="datetime1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4BFAA-500A-756E-15B6-E20B1A0D7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Draft for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DA955-A061-1FBD-1C19-470137EB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9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A2CF-DD78-C2FD-952B-67C0E3118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81E80-D7DF-ADE8-B94C-C3923ADEA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5B085-662D-7D1B-8DC5-34900517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C4FC-0CA7-4942-95D9-733920B31B76}" type="datetime1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5256-8E8F-DEC7-1281-356DBE0D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for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2FD18-599A-078A-9E82-DC5FB991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9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0C2B-C01F-AB56-8B08-6A3478B7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A033F-7794-00A2-1A56-1F7AD203D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DB487-F25C-3E9D-BD10-39472856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64885-4DEE-444F-6342-E5791D3D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068D-FE7A-40AE-9D7E-D592CB731912}" type="datetime1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91925-0AC4-12E2-FFDB-9BEC216F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for discussion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52DC8-DB81-90FF-5BB8-4C071BED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2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8F76D-3040-7144-889E-01AE84EF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69F5C-6B94-828A-12FA-DC5D5DA17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5986A-E49B-FA6E-B590-4883111DD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81B52-8A8E-D242-40CD-33DE2657D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F14C1-7DDC-5F15-112A-4E7718E83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AA472-FDB7-3EA3-03DE-558791B8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A04A-09C6-4FEB-B74C-00B92CF10411}" type="datetime1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E3A86-46E2-3746-B70A-15FCF8D0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for discussion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507FA-ADA3-E7ED-6FEB-D74FA8BD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B1505-F582-352C-49A1-325F1F0F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F7FF0-FC98-039F-8CC8-3277B819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E706-3A5C-4F1E-9A68-2975D15BBC7E}" type="datetime1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DAA3D3-C5C0-0D57-D072-0B607A96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for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7B9F3-14D8-2B97-EEB3-3982BEBD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92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30B8B-82FB-714A-E80A-7ABB05F4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B8FC-A0CF-4BE7-BE37-BC504D0B18E2}" type="datetime1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69960-545B-5066-1118-9EEE6ACC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for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7C472-2DA1-721C-348F-A330260F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23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496C-2E73-0CE0-8826-AEF205E2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EEE0-F9D0-BC8D-0FF3-56DF2E392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94B64-E0EC-D231-6A1A-57A9BC8A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F8DE7-CEBD-A5A1-B7EF-BE4ED36E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4E0F-DCED-4F1A-83B2-F041524C750A}" type="datetime1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A4ED7-0F7E-9360-6657-0FF54D85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for discussion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9903E-E1DC-8C3E-B711-19B775AA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80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CFEE-DAB4-8FC7-02A3-5F69A346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81B87-0AFB-BEB9-D79E-F839029D1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54432-9960-7A7C-CA76-6DBE223C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A2144-ED22-B40C-9CB8-B9B36EF1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6ACE-7413-4E96-8C71-6B5C9839D036}" type="datetime1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4FFC3-5255-55F1-A80F-8413BB2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for discussion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DA881-B068-2B1A-EEF6-39B4F096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8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6A1F8-66A3-944A-9F19-712B1697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7C082-4B68-8305-8CD8-6AEAE1460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A0913-D5FE-9214-B30F-84A23EEED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C723-2852-4D3B-8265-1C0BF7517B45}" type="datetime1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09CEE-CE68-77B2-847A-56ADA0972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Draft for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389AF-2561-86D5-A02D-3178AC8F6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F2F2-22BB-43F0-BE3F-EED88FBF3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14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6B216957-C0FC-CBC9-38B3-028D6A98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12" t="16212" r="1712" b="4225"/>
          <a:stretch>
            <a:fillRect/>
          </a:stretch>
        </p:blipFill>
        <p:spPr>
          <a:xfrm>
            <a:off x="0" y="0"/>
            <a:ext cx="12191996" cy="24631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F911C9-D727-2707-D3B9-CA1EEEF4BFA6}"/>
              </a:ext>
            </a:extLst>
          </p:cNvPr>
          <p:cNvSpPr/>
          <p:nvPr/>
        </p:nvSpPr>
        <p:spPr>
          <a:xfrm>
            <a:off x="5163464" y="28002"/>
            <a:ext cx="6747970" cy="1454334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3D22F3-4F33-8160-0B9F-DA71497AD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7362" y="3085707"/>
            <a:ext cx="4648233" cy="295481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Welcome </a:t>
            </a:r>
            <a:br>
              <a:rPr lang="en-GB" b="1" dirty="0"/>
            </a:br>
            <a:r>
              <a:rPr lang="en-GB" b="1" dirty="0"/>
              <a:t>to your </a:t>
            </a:r>
            <a:br>
              <a:rPr lang="en-GB" b="1" dirty="0"/>
            </a:br>
            <a:r>
              <a:rPr lang="en-GB" b="1" dirty="0"/>
              <a:t>Central Suffolk Place Forum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5E274-CEAA-F4E9-D89A-FD0C33903B95}"/>
              </a:ext>
            </a:extLst>
          </p:cNvPr>
          <p:cNvSpPr txBox="1"/>
          <p:nvPr/>
        </p:nvSpPr>
        <p:spPr>
          <a:xfrm>
            <a:off x="3338709" y="2917927"/>
            <a:ext cx="39318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0000"/>
                </a:solidFill>
                <a:effectLst/>
                <a:latin typeface="proxima-nova"/>
              </a:rPr>
              <a:t>Jenny Cousins </a:t>
            </a:r>
          </a:p>
          <a:p>
            <a:pPr algn="l"/>
            <a:r>
              <a:rPr lang="en-US" sz="2800" b="1" i="0" dirty="0">
                <a:solidFill>
                  <a:srgbClr val="000000"/>
                </a:solidFill>
                <a:effectLst/>
                <a:latin typeface="proxima-nova"/>
              </a:rPr>
              <a:t>(Guest Chair)</a:t>
            </a:r>
          </a:p>
          <a:p>
            <a:pPr algn="l"/>
            <a:r>
              <a:rPr lang="en-US" sz="2800" i="0" dirty="0">
                <a:solidFill>
                  <a:schemeClr val="accent6">
                    <a:lumMod val="50000"/>
                  </a:schemeClr>
                </a:solidFill>
                <a:effectLst/>
                <a:latin typeface="proxima-nova"/>
              </a:rPr>
              <a:t>The Food Museum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F9BEC-BA71-B02E-A69F-30F0116F7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65" y="4497941"/>
            <a:ext cx="4253525" cy="207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E4124-D0C6-5D5A-6BA0-275519601D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72" t="24219" r="21992" b="24649"/>
          <a:stretch/>
        </p:blipFill>
        <p:spPr>
          <a:xfrm>
            <a:off x="1316765" y="2658129"/>
            <a:ext cx="1735675" cy="17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6B216957-C0FC-CBC9-38B3-028D6A98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12" t="16212" r="1712" b="4225"/>
          <a:stretch>
            <a:fillRect/>
          </a:stretch>
        </p:blipFill>
        <p:spPr>
          <a:xfrm>
            <a:off x="0" y="0"/>
            <a:ext cx="12191996" cy="24631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F911C9-D727-2707-D3B9-CA1EEEF4BFA6}"/>
              </a:ext>
            </a:extLst>
          </p:cNvPr>
          <p:cNvSpPr/>
          <p:nvPr/>
        </p:nvSpPr>
        <p:spPr>
          <a:xfrm>
            <a:off x="5163464" y="28002"/>
            <a:ext cx="6747970" cy="1454334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359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6B216957-C0FC-CBC9-38B3-028D6A98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12" t="16212" r="1712" b="4225"/>
          <a:stretch>
            <a:fillRect/>
          </a:stretch>
        </p:blipFill>
        <p:spPr>
          <a:xfrm>
            <a:off x="0" y="0"/>
            <a:ext cx="12191996" cy="24631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F911C9-D727-2707-D3B9-CA1EEEF4BFA6}"/>
              </a:ext>
            </a:extLst>
          </p:cNvPr>
          <p:cNvSpPr/>
          <p:nvPr/>
        </p:nvSpPr>
        <p:spPr>
          <a:xfrm>
            <a:off x="5373188" y="0"/>
            <a:ext cx="6747970" cy="1454334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79AC33-1472-8673-25FD-DD5B8D256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903" y="2786306"/>
            <a:ext cx="11072190" cy="3653397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r>
              <a:rPr lang="en-GB" sz="6700" b="1" dirty="0">
                <a:latin typeface="Arial" panose="020B0604020202020204" pitchFamily="34" charset="0"/>
                <a:cs typeface="Arial" panose="020B0604020202020204" pitchFamily="34" charset="0"/>
              </a:rPr>
              <a:t>Why Social Value is Important </a:t>
            </a:r>
            <a:br>
              <a:rPr lang="en-GB" b="1" dirty="0"/>
            </a:br>
            <a:br>
              <a:rPr lang="en-GB" sz="4400" b="1" dirty="0"/>
            </a:br>
            <a:r>
              <a:rPr lang="en-GB" b="1" dirty="0">
                <a:solidFill>
                  <a:srgbClr val="00B0F0"/>
                </a:solidFill>
              </a:rPr>
              <a:t>Toby Warren</a:t>
            </a:r>
            <a:br>
              <a:rPr lang="en-GB" b="1" dirty="0"/>
            </a:br>
            <a:r>
              <a:rPr lang="en-GB" sz="4400" dirty="0"/>
              <a:t>Senior Policy Officer</a:t>
            </a:r>
            <a:br>
              <a:rPr lang="en-GB" sz="4400" dirty="0"/>
            </a:br>
            <a:r>
              <a:rPr lang="en-GB" sz="4400" dirty="0"/>
              <a:t>Suffolk Chamber of Commerce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060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7039-D5E1-9E09-2F95-38288A9B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507"/>
            <a:ext cx="10600426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is social value?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2950-5783-F03C-968F-A64A1FD8F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51" y="1241658"/>
            <a:ext cx="5227041" cy="4701941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170000"/>
              </a:lnSpc>
              <a:spcAft>
                <a:spcPts val="600"/>
              </a:spcAft>
            </a:pPr>
            <a:r>
              <a:rPr lang="en-GB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 simply, social value is an umbrella term for capturing the full net value an organisation provides to society. </a:t>
            </a:r>
          </a:p>
          <a:p>
            <a:pPr fontAlgn="base">
              <a:lnSpc>
                <a:spcPct val="170000"/>
              </a:lnSpc>
              <a:spcAft>
                <a:spcPts val="600"/>
              </a:spcAft>
            </a:pPr>
            <a:r>
              <a:rPr lang="en-GB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can include how an organisation supports the local economy, for example by helping local people into employment or buying from other local businesses; or activities that provide other benefits, such as promoting opportunities for disadvantaged groups or reducing waste.</a:t>
            </a:r>
          </a:p>
          <a:p>
            <a:pPr marL="0" indent="0">
              <a:spcAft>
                <a:spcPts val="600"/>
              </a:spcAft>
              <a:buNone/>
            </a:pP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B2516-1B9F-CBFC-E59B-83E83996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A4550-D3C8-7A78-0E26-2033716D0209}"/>
              </a:ext>
            </a:extLst>
          </p:cNvPr>
          <p:cNvSpPr txBox="1"/>
          <p:nvPr/>
        </p:nvSpPr>
        <p:spPr>
          <a:xfrm>
            <a:off x="2015232" y="5800248"/>
            <a:ext cx="858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do business is as important as what we do</a:t>
            </a:r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96188C-D6A3-8C37-1995-5AEE8B98BE7C}"/>
              </a:ext>
            </a:extLst>
          </p:cNvPr>
          <p:cNvSpPr txBox="1">
            <a:spLocks/>
          </p:cNvSpPr>
          <p:nvPr/>
        </p:nvSpPr>
        <p:spPr>
          <a:xfrm>
            <a:off x="6727970" y="1241657"/>
            <a:ext cx="5154336" cy="4701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70000"/>
              </a:lnSpc>
              <a:spcAft>
                <a:spcPts val="600"/>
              </a:spcAft>
            </a:pPr>
            <a:r>
              <a:rPr lang="en-GB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 value embraces both CSR (Corporate Social Responsibility) and ESG (Environmental, Social and Governance).</a:t>
            </a:r>
          </a:p>
          <a:p>
            <a:pPr fontAlgn="base">
              <a:lnSpc>
                <a:spcPct val="170000"/>
              </a:lnSpc>
              <a:spcAft>
                <a:spcPts val="600"/>
              </a:spcAft>
            </a:pPr>
            <a:r>
              <a:rPr lang="en-GB" sz="19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70% of employees </a:t>
            </a:r>
            <a:r>
              <a:rPr lang="en-GB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say they would not work for a company without a strong purpose, customers are </a:t>
            </a:r>
            <a:r>
              <a:rPr lang="en-GB" sz="19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four times more likely </a:t>
            </a:r>
            <a:r>
              <a:rPr lang="en-GB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buy from a company with a strong purpose.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4594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7039-D5E1-9E09-2F95-38288A9B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850"/>
            <a:ext cx="10600426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Business benefits of social value</a:t>
            </a:r>
            <a:br>
              <a:rPr lang="en-GB" b="1" dirty="0"/>
            </a:br>
            <a:br>
              <a:rPr lang="en-GB" b="1" dirty="0"/>
            </a:b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2950-5783-F03C-968F-A64A1FD8F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776"/>
            <a:ext cx="10515600" cy="58167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4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 and retain customers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, as they will want to trade with an organisation that is clearly making a positive contribution to the wellbeing of Suffolk.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Recruit and retain talented people, as they will feel pride and purpose in working for an organisation that is clearly </a:t>
            </a:r>
            <a:r>
              <a:rPr lang="en-GB" sz="4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 positive contribution 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to the wellbeing of Suffolk.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The Public Services (Social Value) Act 2012, allows local authorities to take into consideration, in the award of contracts, any offer of </a:t>
            </a:r>
            <a:r>
              <a:rPr lang="en-GB" sz="4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community benefit 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which is over and above the specified requirements, where these meet the local authority’s priorities.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For Suffolk County Council social value helps to maximise the ‘</a:t>
            </a:r>
            <a:r>
              <a:rPr lang="en-GB" sz="4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Suffolk £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’, develop growth in the local economy, improve our environment and health, wellbeing and safety by building stronger community resilience, mobility and improving educational attainment. </a:t>
            </a:r>
          </a:p>
          <a:p>
            <a:pPr>
              <a:spcAft>
                <a:spcPts val="600"/>
              </a:spcAft>
            </a:pP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B2516-1B9F-CBFC-E59B-83E83996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0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7039-D5E1-9E09-2F95-38288A9B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507"/>
            <a:ext cx="10600426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Social value themes</a:t>
            </a:r>
            <a:br>
              <a:rPr lang="en-GB" b="1" dirty="0"/>
            </a:br>
            <a:br>
              <a:rPr lang="en-GB" b="1" dirty="0"/>
            </a:br>
            <a:endParaRPr lang="en-GB" sz="40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B2516-1B9F-CBFC-E59B-83E83996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F155DA9-289C-ED24-CFE7-A73AD7EB91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3374" y="1380226"/>
          <a:ext cx="10685252" cy="497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093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7039-D5E1-9E09-2F95-38288A9B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507"/>
            <a:ext cx="10600426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Two types of social value</a:t>
            </a:r>
            <a:br>
              <a:rPr lang="en-GB" b="1" dirty="0"/>
            </a:br>
            <a:br>
              <a:rPr lang="en-GB" b="1" dirty="0"/>
            </a:br>
            <a:endParaRPr lang="en-GB" sz="40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B2516-1B9F-CBFC-E59B-83E83996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7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57C24B-783D-9085-5488-139B0A5F4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" b="16210"/>
          <a:stretch/>
        </p:blipFill>
        <p:spPr bwMode="auto">
          <a:xfrm>
            <a:off x="1420741" y="1562449"/>
            <a:ext cx="9124220" cy="4537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53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17685-3F40-0F24-1F9C-FFAB848E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8</a:t>
            </a:fld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ED3C311-F3A8-FFED-435E-B94729C1BEC2}"/>
              </a:ext>
            </a:extLst>
          </p:cNvPr>
          <p:cNvGraphicFramePr>
            <a:graphicFrameLocks noGrp="1"/>
          </p:cNvGraphicFramePr>
          <p:nvPr/>
        </p:nvGraphicFramePr>
        <p:xfrm>
          <a:off x="1017917" y="2588489"/>
          <a:ext cx="2987155" cy="3840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77660">
                  <a:extLst>
                    <a:ext uri="{9D8B030D-6E8A-4147-A177-3AD203B41FA5}">
                      <a16:colId xmlns:a16="http://schemas.microsoft.com/office/drawing/2014/main" val="2166721534"/>
                    </a:ext>
                  </a:extLst>
                </a:gridCol>
                <a:gridCol w="977660">
                  <a:extLst>
                    <a:ext uri="{9D8B030D-6E8A-4147-A177-3AD203B41FA5}">
                      <a16:colId xmlns:a16="http://schemas.microsoft.com/office/drawing/2014/main" val="1994493284"/>
                    </a:ext>
                  </a:extLst>
                </a:gridCol>
                <a:gridCol w="1031835">
                  <a:extLst>
                    <a:ext uri="{9D8B030D-6E8A-4147-A177-3AD203B41FA5}">
                      <a16:colId xmlns:a16="http://schemas.microsoft.com/office/drawing/2014/main" val="159476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we do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we make it happen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we evidence it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5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 locally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local supply chains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£s spent with members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11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business advice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 Business Support &amp; Int. Trade  teams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Numbers advised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49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skills needs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Employer consultation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Skills Improvement Plan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237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work experience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placements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64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links between health &amp; productivity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Improving Workplace Health Hub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businesses visiting hub &amp; attending events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07709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A5B912A-91EB-AE13-D39C-4A4C49064B2C}"/>
              </a:ext>
            </a:extLst>
          </p:cNvPr>
          <p:cNvGraphicFramePr>
            <a:graphicFrameLocks noGrp="1"/>
          </p:cNvGraphicFramePr>
          <p:nvPr/>
        </p:nvGraphicFramePr>
        <p:xfrm>
          <a:off x="4299857" y="2599354"/>
          <a:ext cx="3646714" cy="3571240"/>
        </p:xfrm>
        <a:graphic>
          <a:graphicData uri="http://schemas.openxmlformats.org/drawingml/2006/table">
            <a:tbl>
              <a:tblPr firstRow="1" bandRow="1">
                <a:solidFill>
                  <a:schemeClr val="accent4"/>
                </a:solidFill>
                <a:tableStyleId>{69CF1AB2-1976-4502-BF36-3FF5EA218861}</a:tableStyleId>
              </a:tblPr>
              <a:tblGrid>
                <a:gridCol w="1134385">
                  <a:extLst>
                    <a:ext uri="{9D8B030D-6E8A-4147-A177-3AD203B41FA5}">
                      <a16:colId xmlns:a16="http://schemas.microsoft.com/office/drawing/2014/main" val="2166721534"/>
                    </a:ext>
                  </a:extLst>
                </a:gridCol>
                <a:gridCol w="1412872">
                  <a:extLst>
                    <a:ext uri="{9D8B030D-6E8A-4147-A177-3AD203B41FA5}">
                      <a16:colId xmlns:a16="http://schemas.microsoft.com/office/drawing/2014/main" val="1994493284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1594764223"/>
                    </a:ext>
                  </a:extLst>
                </a:gridCol>
              </a:tblGrid>
              <a:tr h="41449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we do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we make it happen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we evidence it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5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equality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Policy, gender equality business pledge &amp; disability confident employer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diversity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11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 locally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 locally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local staff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54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 work for disadvantaged young people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Kickstart scheme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placements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91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veterans employment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Armed Force Covenant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staff ex-armed forces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4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volunteering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volunteering days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2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Charitable fund raising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Prestige dinner &amp; other events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£s raised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050889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CA0A68FC-47DE-0F29-CF1B-5E7520AC7ED8}"/>
              </a:ext>
            </a:extLst>
          </p:cNvPr>
          <p:cNvGraphicFramePr>
            <a:graphicFrameLocks noGrp="1"/>
          </p:cNvGraphicFramePr>
          <p:nvPr/>
        </p:nvGraphicFramePr>
        <p:xfrm>
          <a:off x="8226184" y="2626797"/>
          <a:ext cx="2932980" cy="2590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69572">
                  <a:extLst>
                    <a:ext uri="{9D8B030D-6E8A-4147-A177-3AD203B41FA5}">
                      <a16:colId xmlns:a16="http://schemas.microsoft.com/office/drawing/2014/main" val="2166721534"/>
                    </a:ext>
                  </a:extLst>
                </a:gridCol>
                <a:gridCol w="985748">
                  <a:extLst>
                    <a:ext uri="{9D8B030D-6E8A-4147-A177-3AD203B41FA5}">
                      <a16:colId xmlns:a16="http://schemas.microsoft.com/office/drawing/2014/main" val="1994493284"/>
                    </a:ext>
                  </a:extLst>
                </a:gridCol>
                <a:gridCol w="977660">
                  <a:extLst>
                    <a:ext uri="{9D8B030D-6E8A-4147-A177-3AD203B41FA5}">
                      <a16:colId xmlns:a16="http://schemas.microsoft.com/office/drawing/2014/main" val="159476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we 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we make it happen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we evidence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5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</a:t>
                      </a:r>
                      <a:r>
                        <a:rPr lang="en-GB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SCoC</a:t>
                      </a: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&amp; action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Charter accreditation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1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Minimise </a:t>
                      </a:r>
                      <a:r>
                        <a:rPr lang="en-GB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SCoC</a:t>
                      </a: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&amp; action plan</a:t>
                      </a:r>
                    </a:p>
                    <a:p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 waste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702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business benefits of reducing 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Zero 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businesses visiting hub &amp; attending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21551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D7B7EC9-0D22-D8E6-A4CD-1C02A9F28EBA}"/>
              </a:ext>
            </a:extLst>
          </p:cNvPr>
          <p:cNvSpPr txBox="1"/>
          <p:nvPr/>
        </p:nvSpPr>
        <p:spPr>
          <a:xfrm>
            <a:off x="1017917" y="1805277"/>
            <a:ext cx="2932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contribute </a:t>
            </a:r>
          </a:p>
          <a:p>
            <a:pPr algn="ctr"/>
            <a:r>
              <a:rPr lang="en-GB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economic </a:t>
            </a:r>
            <a:r>
              <a:rPr lang="en-GB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CA43A60-92CE-4BCF-325C-45FC1CEC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Suffolk Chamber of Commerce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delivering social value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CFD15-3114-4F7F-5214-9A73DA0BCA58}"/>
              </a:ext>
            </a:extLst>
          </p:cNvPr>
          <p:cNvSpPr txBox="1"/>
          <p:nvPr/>
        </p:nvSpPr>
        <p:spPr>
          <a:xfrm>
            <a:off x="5000625" y="1821855"/>
            <a:ext cx="2190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help  </a:t>
            </a:r>
          </a:p>
          <a:p>
            <a:pPr algn="ctr"/>
            <a:r>
              <a:rPr lang="en-GB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community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F38433-9BDD-7529-0CFF-A2EF64B96CAB}"/>
              </a:ext>
            </a:extLst>
          </p:cNvPr>
          <p:cNvSpPr txBox="1"/>
          <p:nvPr/>
        </p:nvSpPr>
        <p:spPr>
          <a:xfrm>
            <a:off x="8374451" y="1832720"/>
            <a:ext cx="2636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improve our 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170257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7039-D5E1-9E09-2F95-38288A9B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507"/>
            <a:ext cx="10600426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Providing evidence of your social value</a:t>
            </a:r>
            <a:br>
              <a:rPr lang="en-GB" b="1" dirty="0"/>
            </a:br>
            <a:br>
              <a:rPr lang="en-GB" b="1" dirty="0"/>
            </a:b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2950-5783-F03C-968F-A64A1FD8F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583" y="1329454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How are you contributing to economic wellbeing?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How are you reducing your environmental impact?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How are you helping your community?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together case studies – Showing not just what you do, but also how you make it happen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What we do - Buy locally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How we do it – Examples of your local supply chains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case studies to promote your business and win new customers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B2516-1B9F-CBFC-E59B-83E83996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F2F2-22BB-43F0-BE3F-EED88FBF352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41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proxima-nova</vt:lpstr>
      <vt:lpstr>Office Theme</vt:lpstr>
      <vt:lpstr>Welcome  to your  Central Suffolk Place Forum</vt:lpstr>
      <vt:lpstr>PowerPoint Presentation</vt:lpstr>
      <vt:lpstr>    Why Social Value is Important   Toby Warren Senior Policy Officer Suffolk Chamber of Commerce </vt:lpstr>
      <vt:lpstr>What is social value?  </vt:lpstr>
      <vt:lpstr>Business benefits of social value  </vt:lpstr>
      <vt:lpstr>Social value themes  </vt:lpstr>
      <vt:lpstr>Two types of social value  </vt:lpstr>
      <vt:lpstr>Suffolk Chamber of Commerce  delivering social value</vt:lpstr>
      <vt:lpstr>Providing evidence of your social value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Toby Warren</dc:creator>
  <cp:lastModifiedBy>Amanda Ankin</cp:lastModifiedBy>
  <cp:revision>81</cp:revision>
  <cp:lastPrinted>2022-11-04T16:15:02Z</cp:lastPrinted>
  <dcterms:created xsi:type="dcterms:W3CDTF">2022-07-27T15:28:53Z</dcterms:created>
  <dcterms:modified xsi:type="dcterms:W3CDTF">2023-10-26T10:49:19Z</dcterms:modified>
</cp:coreProperties>
</file>