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lyssum" panose="020B0604020202020204" charset="0"/>
      <p:regular r:id="rId8"/>
    </p:embeddedFont>
    <p:embeddedFont>
      <p:font typeface="Gotham 1 Bold" panose="020B0604020202020204" charset="0"/>
      <p:regular r:id="rId9"/>
    </p:embeddedFont>
    <p:embeddedFont>
      <p:font typeface="Gotham 2" panose="020B0604020202020204"/>
      <p:regular r:id="rId10"/>
    </p:embeddedFont>
    <p:embeddedFont>
      <p:font typeface="Montserrat" panose="00000500000000000000" pitchFamily="2" charset="0"/>
      <p:regular r:id="rId11"/>
    </p:embeddedFont>
    <p:embeddedFont>
      <p:font typeface="Montserrat Classic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2856" y="1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svg"/><Relationship Id="rId7" Type="http://schemas.openxmlformats.org/officeDocument/2006/relationships/image" Target="../media/image1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10" Type="http://schemas.openxmlformats.org/officeDocument/2006/relationships/image" Target="../media/image20.jpeg"/><Relationship Id="rId4" Type="http://schemas.openxmlformats.org/officeDocument/2006/relationships/image" Target="../media/image16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svg"/><Relationship Id="rId7" Type="http://schemas.openxmlformats.org/officeDocument/2006/relationships/image" Target="../media/image1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svg"/><Relationship Id="rId7" Type="http://schemas.openxmlformats.org/officeDocument/2006/relationships/image" Target="../media/image1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svg"/><Relationship Id="rId7" Type="http://schemas.openxmlformats.org/officeDocument/2006/relationships/image" Target="../media/image1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10" Type="http://schemas.openxmlformats.org/officeDocument/2006/relationships/image" Target="../media/image23.jpeg"/><Relationship Id="rId4" Type="http://schemas.openxmlformats.org/officeDocument/2006/relationships/image" Target="../media/image16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99035" y="-371766"/>
            <a:ext cx="22274960" cy="7636166"/>
            <a:chOff x="0" y="0"/>
            <a:chExt cx="5866656" cy="20111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66656" cy="2011171"/>
            </a:xfrm>
            <a:custGeom>
              <a:avLst/>
              <a:gdLst/>
              <a:ahLst/>
              <a:cxnLst/>
              <a:rect l="l" t="t" r="r" b="b"/>
              <a:pathLst>
                <a:path w="5866656" h="2011171">
                  <a:moveTo>
                    <a:pt x="0" y="0"/>
                  </a:moveTo>
                  <a:lnTo>
                    <a:pt x="5866656" y="0"/>
                  </a:lnTo>
                  <a:lnTo>
                    <a:pt x="5866656" y="2011171"/>
                  </a:lnTo>
                  <a:lnTo>
                    <a:pt x="0" y="2011171"/>
                  </a:lnTo>
                  <a:close/>
                </a:path>
              </a:pathLst>
            </a:custGeom>
            <a:solidFill>
              <a:srgbClr val="032B4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866656" cy="2049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83312" y="-3042216"/>
            <a:ext cx="10633462" cy="10482036"/>
            <a:chOff x="0" y="0"/>
            <a:chExt cx="14177949" cy="139760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177949" cy="13976048"/>
            </a:xfrm>
            <a:custGeom>
              <a:avLst/>
              <a:gdLst/>
              <a:ahLst/>
              <a:cxnLst/>
              <a:rect l="l" t="t" r="r" b="b"/>
              <a:pathLst>
                <a:path w="14177949" h="13976048">
                  <a:moveTo>
                    <a:pt x="0" y="0"/>
                  </a:moveTo>
                  <a:lnTo>
                    <a:pt x="14177949" y="0"/>
                  </a:lnTo>
                  <a:lnTo>
                    <a:pt x="14177949" y="13976048"/>
                  </a:lnTo>
                  <a:lnTo>
                    <a:pt x="0" y="1397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558349" y="0"/>
              <a:ext cx="13061252" cy="13976048"/>
            </a:xfrm>
            <a:custGeom>
              <a:avLst/>
              <a:gdLst/>
              <a:ahLst/>
              <a:cxnLst/>
              <a:rect l="l" t="t" r="r" b="b"/>
              <a:pathLst>
                <a:path w="13061252" h="13976048">
                  <a:moveTo>
                    <a:pt x="0" y="0"/>
                  </a:moveTo>
                  <a:lnTo>
                    <a:pt x="13061251" y="0"/>
                  </a:lnTo>
                  <a:lnTo>
                    <a:pt x="13061251" y="13976048"/>
                  </a:lnTo>
                  <a:lnTo>
                    <a:pt x="0" y="1397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2515735" y="7835930"/>
            <a:ext cx="5253398" cy="1938981"/>
          </a:xfrm>
          <a:custGeom>
            <a:avLst/>
            <a:gdLst/>
            <a:ahLst/>
            <a:cxnLst/>
            <a:rect l="l" t="t" r="r" b="b"/>
            <a:pathLst>
              <a:path w="5253398" h="1938981">
                <a:moveTo>
                  <a:pt x="0" y="0"/>
                </a:moveTo>
                <a:lnTo>
                  <a:pt x="5253398" y="0"/>
                </a:lnTo>
                <a:lnTo>
                  <a:pt x="5253398" y="1938981"/>
                </a:lnTo>
                <a:lnTo>
                  <a:pt x="0" y="1938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1306882"/>
            <a:ext cx="15358819" cy="3550695"/>
          </a:xfrm>
          <a:custGeom>
            <a:avLst/>
            <a:gdLst/>
            <a:ahLst/>
            <a:cxnLst/>
            <a:rect l="l" t="t" r="r" b="b"/>
            <a:pathLst>
              <a:path w="15358819" h="3550695">
                <a:moveTo>
                  <a:pt x="0" y="0"/>
                </a:moveTo>
                <a:lnTo>
                  <a:pt x="15358819" y="0"/>
                </a:lnTo>
                <a:lnTo>
                  <a:pt x="15358819" y="3550694"/>
                </a:lnTo>
                <a:lnTo>
                  <a:pt x="0" y="35506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1421845"/>
            <a:ext cx="6107192" cy="3376466"/>
          </a:xfrm>
          <a:custGeom>
            <a:avLst/>
            <a:gdLst/>
            <a:ahLst/>
            <a:cxnLst/>
            <a:rect l="l" t="t" r="r" b="b"/>
            <a:pathLst>
              <a:path w="6107192" h="3376466">
                <a:moveTo>
                  <a:pt x="0" y="0"/>
                </a:moveTo>
                <a:lnTo>
                  <a:pt x="6107192" y="0"/>
                </a:lnTo>
                <a:lnTo>
                  <a:pt x="6107192" y="3376467"/>
                </a:lnTo>
                <a:lnTo>
                  <a:pt x="0" y="33764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3404" r="-151487" b="-1755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9440" y="8216900"/>
            <a:ext cx="6098079" cy="1408102"/>
          </a:xfrm>
          <a:custGeom>
            <a:avLst/>
            <a:gdLst/>
            <a:ahLst/>
            <a:cxnLst/>
            <a:rect l="l" t="t" r="r" b="b"/>
            <a:pathLst>
              <a:path w="6098079" h="1408102">
                <a:moveTo>
                  <a:pt x="0" y="0"/>
                </a:moveTo>
                <a:lnTo>
                  <a:pt x="6098079" y="0"/>
                </a:lnTo>
                <a:lnTo>
                  <a:pt x="6098079" y="1408102"/>
                </a:lnTo>
                <a:lnTo>
                  <a:pt x="0" y="14081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0289440" y="572166"/>
            <a:ext cx="1699360" cy="169936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0289440" y="2768696"/>
            <a:ext cx="8450747" cy="863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Gotham 1 Bold"/>
              </a:rPr>
              <a:t>R &amp; D Tax Credits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9440" y="4648323"/>
            <a:ext cx="7483133" cy="1266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>
                <a:solidFill>
                  <a:srgbClr val="E0249B"/>
                </a:solidFill>
                <a:latin typeface="Gotham 2"/>
              </a:rPr>
              <a:t>a good system gone bad?</a:t>
            </a:r>
          </a:p>
          <a:p>
            <a:pPr>
              <a:lnSpc>
                <a:spcPts val="4680"/>
              </a:lnSpc>
            </a:pPr>
            <a:endParaRPr lang="en-US" sz="4200">
              <a:solidFill>
                <a:srgbClr val="E0249B"/>
              </a:solidFill>
              <a:latin typeface="Gotham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97289" y="-3089443"/>
            <a:ext cx="24935186" cy="17990010"/>
            <a:chOff x="0" y="0"/>
            <a:chExt cx="33246915" cy="23986680"/>
          </a:xfrm>
        </p:grpSpPr>
        <p:grpSp>
          <p:nvGrpSpPr>
            <p:cNvPr id="3" name="Group 3"/>
            <p:cNvGrpSpPr/>
            <p:nvPr/>
          </p:nvGrpSpPr>
          <p:grpSpPr>
            <a:xfrm>
              <a:off x="3331005" y="13805125"/>
              <a:ext cx="29699947" cy="10181555"/>
              <a:chOff x="0" y="0"/>
              <a:chExt cx="5866656" cy="20111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866656" cy="2011171"/>
              </a:xfrm>
              <a:custGeom>
                <a:avLst/>
                <a:gdLst/>
                <a:ahLst/>
                <a:cxnLst/>
                <a:rect l="l" t="t" r="r" b="b"/>
                <a:pathLst>
                  <a:path w="5866656" h="2011171">
                    <a:moveTo>
                      <a:pt x="0" y="0"/>
                    </a:moveTo>
                    <a:lnTo>
                      <a:pt x="5866656" y="0"/>
                    </a:lnTo>
                    <a:lnTo>
                      <a:pt x="5866656" y="2011171"/>
                    </a:lnTo>
                    <a:lnTo>
                      <a:pt x="0" y="2011171"/>
                    </a:lnTo>
                    <a:close/>
                  </a:path>
                </a:pathLst>
              </a:custGeom>
              <a:solidFill>
                <a:srgbClr val="032B4E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5866656" cy="2049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261254" y="13950022"/>
              <a:ext cx="28985661" cy="4114800"/>
              <a:chOff x="0" y="0"/>
              <a:chExt cx="5725563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2556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725563" h="812800">
                    <a:moveTo>
                      <a:pt x="0" y="0"/>
                    </a:moveTo>
                    <a:lnTo>
                      <a:pt x="5725563" y="0"/>
                    </a:lnTo>
                    <a:lnTo>
                      <a:pt x="5725563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9223D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5725563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0" y="0"/>
              <a:ext cx="14177949" cy="13976048"/>
            </a:xfrm>
            <a:custGeom>
              <a:avLst/>
              <a:gdLst/>
              <a:ahLst/>
              <a:cxnLst/>
              <a:rect l="l" t="t" r="r" b="b"/>
              <a:pathLst>
                <a:path w="14177949" h="13976048">
                  <a:moveTo>
                    <a:pt x="0" y="0"/>
                  </a:moveTo>
                  <a:lnTo>
                    <a:pt x="14177949" y="0"/>
                  </a:lnTo>
                  <a:lnTo>
                    <a:pt x="14177949" y="13976048"/>
                  </a:lnTo>
                  <a:lnTo>
                    <a:pt x="0" y="1397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3221768" y="2696223"/>
              <a:ext cx="20470119" cy="15876112"/>
              <a:chOff x="0" y="0"/>
              <a:chExt cx="8730615" cy="677124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66167" y="4836795"/>
                <a:ext cx="8600948" cy="1870964"/>
              </a:xfrm>
              <a:custGeom>
                <a:avLst/>
                <a:gdLst/>
                <a:ahLst/>
                <a:cxnLst/>
                <a:rect l="l" t="t" r="r" b="b"/>
                <a:pathLst>
                  <a:path w="8600948" h="1870964">
                    <a:moveTo>
                      <a:pt x="0" y="1870964"/>
                    </a:moveTo>
                    <a:lnTo>
                      <a:pt x="8600948" y="1870964"/>
                    </a:lnTo>
                    <a:lnTo>
                      <a:pt x="86009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223D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63500" y="63500"/>
                <a:ext cx="4582160" cy="4784852"/>
              </a:xfrm>
              <a:custGeom>
                <a:avLst/>
                <a:gdLst/>
                <a:ahLst/>
                <a:cxnLst/>
                <a:rect l="l" t="t" r="r" b="b"/>
                <a:pathLst>
                  <a:path w="4582160" h="4784852">
                    <a:moveTo>
                      <a:pt x="0" y="0"/>
                    </a:moveTo>
                    <a:lnTo>
                      <a:pt x="0" y="4784852"/>
                    </a:lnTo>
                    <a:lnTo>
                      <a:pt x="1119251" y="4784852"/>
                    </a:lnTo>
                    <a:cubicBezTo>
                      <a:pt x="2875280" y="4545076"/>
                      <a:pt x="4268851" y="3168777"/>
                      <a:pt x="4535170" y="1421765"/>
                    </a:cubicBezTo>
                    <a:cubicBezTo>
                      <a:pt x="4565396" y="1223137"/>
                      <a:pt x="4581144" y="1019810"/>
                      <a:pt x="4581144" y="812673"/>
                    </a:cubicBezTo>
                    <a:lnTo>
                      <a:pt x="4582160" y="0"/>
                    </a:lnTo>
                    <a:close/>
                  </a:path>
                </a:pathLst>
              </a:custGeom>
              <a:solidFill>
                <a:srgbClr val="E7AB24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15356893" y="14827407"/>
              <a:ext cx="6462986" cy="2385429"/>
            </a:xfrm>
            <a:custGeom>
              <a:avLst/>
              <a:gdLst/>
              <a:ahLst/>
              <a:cxnLst/>
              <a:rect l="l" t="t" r="r" b="b"/>
              <a:pathLst>
                <a:path w="6462986" h="2385429">
                  <a:moveTo>
                    <a:pt x="0" y="0"/>
                  </a:moveTo>
                  <a:lnTo>
                    <a:pt x="6462986" y="0"/>
                  </a:lnTo>
                  <a:lnTo>
                    <a:pt x="6462986" y="2385429"/>
                  </a:lnTo>
                  <a:lnTo>
                    <a:pt x="0" y="2385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3691887" y="15081387"/>
              <a:ext cx="6616376" cy="1527781"/>
            </a:xfrm>
            <a:custGeom>
              <a:avLst/>
              <a:gdLst/>
              <a:ahLst/>
              <a:cxnLst/>
              <a:rect l="l" t="t" r="r" b="b"/>
              <a:pathLst>
                <a:path w="6616376" h="1527781">
                  <a:moveTo>
                    <a:pt x="0" y="0"/>
                  </a:moveTo>
                  <a:lnTo>
                    <a:pt x="6616377" y="0"/>
                  </a:lnTo>
                  <a:lnTo>
                    <a:pt x="6616377" y="1527782"/>
                  </a:lnTo>
                  <a:lnTo>
                    <a:pt x="0" y="1527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7088974" y="14516354"/>
              <a:ext cx="5784713" cy="3007536"/>
            </a:xfrm>
            <a:custGeom>
              <a:avLst/>
              <a:gdLst/>
              <a:ahLst/>
              <a:cxnLst/>
              <a:rect l="l" t="t" r="r" b="b"/>
              <a:pathLst>
                <a:path w="5784713" h="3007536">
                  <a:moveTo>
                    <a:pt x="0" y="0"/>
                  </a:moveTo>
                  <a:lnTo>
                    <a:pt x="5784714" y="0"/>
                  </a:lnTo>
                  <a:lnTo>
                    <a:pt x="5784714" y="3007536"/>
                  </a:lnTo>
                  <a:lnTo>
                    <a:pt x="0" y="3007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4204" r="-134347"/>
              </a:stretch>
            </a:blip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1156611" y="-164686"/>
            <a:ext cx="7020895" cy="7429086"/>
            <a:chOff x="0" y="0"/>
            <a:chExt cx="6006224" cy="635542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006211" cy="6355461"/>
            </a:xfrm>
            <a:custGeom>
              <a:avLst/>
              <a:gdLst/>
              <a:ahLst/>
              <a:cxnLst/>
              <a:rect l="l" t="t" r="r" b="b"/>
              <a:pathLst>
                <a:path w="6006211" h="6355461">
                  <a:moveTo>
                    <a:pt x="0" y="0"/>
                  </a:moveTo>
                  <a:lnTo>
                    <a:pt x="0" y="6355207"/>
                  </a:lnTo>
                  <a:lnTo>
                    <a:pt x="659130" y="6355461"/>
                  </a:lnTo>
                  <a:cubicBezTo>
                    <a:pt x="3612261" y="6355461"/>
                    <a:pt x="6004941" y="3961892"/>
                    <a:pt x="6004941" y="1009777"/>
                  </a:cubicBezTo>
                  <a:lnTo>
                    <a:pt x="6006211" y="0"/>
                  </a:lnTo>
                  <a:close/>
                </a:path>
              </a:pathLst>
            </a:custGeom>
            <a:solidFill>
              <a:srgbClr val="E0249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1293195" y="-164686"/>
            <a:ext cx="7020895" cy="7429086"/>
            <a:chOff x="0" y="0"/>
            <a:chExt cx="6006224" cy="635542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006211" cy="6355461"/>
            </a:xfrm>
            <a:custGeom>
              <a:avLst/>
              <a:gdLst/>
              <a:ahLst/>
              <a:cxnLst/>
              <a:rect l="l" t="t" r="r" b="b"/>
              <a:pathLst>
                <a:path w="6006211" h="6355461">
                  <a:moveTo>
                    <a:pt x="0" y="0"/>
                  </a:moveTo>
                  <a:lnTo>
                    <a:pt x="0" y="6355207"/>
                  </a:lnTo>
                  <a:lnTo>
                    <a:pt x="659130" y="6355461"/>
                  </a:lnTo>
                  <a:cubicBezTo>
                    <a:pt x="3612261" y="6355461"/>
                    <a:pt x="6004941" y="3961892"/>
                    <a:pt x="6004941" y="1009777"/>
                  </a:cubicBezTo>
                  <a:lnTo>
                    <a:pt x="6006211" y="0"/>
                  </a:lnTo>
                  <a:close/>
                </a:path>
              </a:pathLst>
            </a:custGeom>
            <a:blipFill>
              <a:blip r:embed="rId10"/>
              <a:stretch>
                <a:fillRect l="-29410" r="-29410"/>
              </a:stretch>
            </a:blipFill>
          </p:spPr>
        </p:sp>
      </p:grpSp>
      <p:sp>
        <p:nvSpPr>
          <p:cNvPr id="20" name="AutoShape 20"/>
          <p:cNvSpPr/>
          <p:nvPr/>
        </p:nvSpPr>
        <p:spPr>
          <a:xfrm>
            <a:off x="-330421" y="7264400"/>
            <a:ext cx="19614383" cy="0"/>
          </a:xfrm>
          <a:prstGeom prst="line">
            <a:avLst/>
          </a:prstGeom>
          <a:ln w="104775" cap="flat">
            <a:solidFill>
              <a:srgbClr val="E0249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21"/>
          <p:cNvSpPr txBox="1"/>
          <p:nvPr/>
        </p:nvSpPr>
        <p:spPr>
          <a:xfrm>
            <a:off x="6743614" y="923925"/>
            <a:ext cx="2937143" cy="863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032B4E"/>
                </a:solidFill>
                <a:latin typeface="Alyssum"/>
              </a:rPr>
              <a:t>Agenda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743614" y="2259838"/>
            <a:ext cx="11709571" cy="888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0"/>
              </a:lnSpc>
            </a:pPr>
            <a:r>
              <a:rPr lang="en-US" sz="3700">
                <a:solidFill>
                  <a:srgbClr val="E0249B"/>
                </a:solidFill>
                <a:latin typeface="Montserrat Classic"/>
              </a:rPr>
              <a:t>R&amp;D Tax Credits - a good system gone bad?</a:t>
            </a:r>
          </a:p>
          <a:p>
            <a:pPr>
              <a:lnSpc>
                <a:spcPts val="1820"/>
              </a:lnSpc>
            </a:pPr>
            <a:endParaRPr lang="en-US" sz="3700">
              <a:solidFill>
                <a:srgbClr val="E0249B"/>
              </a:solidFill>
              <a:latin typeface="Montserrat Classi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743614" y="3464132"/>
            <a:ext cx="9051626" cy="244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13"/>
              </a:lnSpc>
            </a:pPr>
            <a:r>
              <a:rPr lang="en-US" sz="4652">
                <a:solidFill>
                  <a:srgbClr val="000000"/>
                </a:solidFill>
                <a:latin typeface="Montserrat"/>
              </a:rPr>
              <a:t>•Context</a:t>
            </a:r>
          </a:p>
          <a:p>
            <a:pPr>
              <a:lnSpc>
                <a:spcPts val="6513"/>
              </a:lnSpc>
            </a:pPr>
            <a:r>
              <a:rPr lang="en-US" sz="4652">
                <a:solidFill>
                  <a:srgbClr val="000000"/>
                </a:solidFill>
                <a:latin typeface="Montserrat"/>
              </a:rPr>
              <a:t>•T&amp;F objective</a:t>
            </a:r>
          </a:p>
          <a:p>
            <a:pPr>
              <a:lnSpc>
                <a:spcPts val="6513"/>
              </a:lnSpc>
            </a:pPr>
            <a:r>
              <a:rPr lang="en-US" sz="4652">
                <a:solidFill>
                  <a:srgbClr val="000000"/>
                </a:solidFill>
                <a:latin typeface="Montserrat"/>
              </a:rPr>
              <a:t>•Next steps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99035" y="7264400"/>
            <a:ext cx="22274960" cy="7636166"/>
            <a:chOff x="0" y="0"/>
            <a:chExt cx="5866656" cy="20111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66656" cy="2011171"/>
            </a:xfrm>
            <a:custGeom>
              <a:avLst/>
              <a:gdLst/>
              <a:ahLst/>
              <a:cxnLst/>
              <a:rect l="l" t="t" r="r" b="b"/>
              <a:pathLst>
                <a:path w="5866656" h="2011171">
                  <a:moveTo>
                    <a:pt x="0" y="0"/>
                  </a:moveTo>
                  <a:lnTo>
                    <a:pt x="5866656" y="0"/>
                  </a:lnTo>
                  <a:lnTo>
                    <a:pt x="5866656" y="2011171"/>
                  </a:lnTo>
                  <a:lnTo>
                    <a:pt x="0" y="2011171"/>
                  </a:lnTo>
                  <a:close/>
                </a:path>
              </a:pathLst>
            </a:custGeom>
            <a:solidFill>
              <a:srgbClr val="032B4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866656" cy="2049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601349" y="7373073"/>
            <a:ext cx="21739246" cy="3086100"/>
            <a:chOff x="0" y="0"/>
            <a:chExt cx="5725563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25563" cy="812800"/>
            </a:xfrm>
            <a:custGeom>
              <a:avLst/>
              <a:gdLst/>
              <a:ahLst/>
              <a:cxnLst/>
              <a:rect l="l" t="t" r="r" b="b"/>
              <a:pathLst>
                <a:path w="5725563" h="812800">
                  <a:moveTo>
                    <a:pt x="0" y="0"/>
                  </a:moveTo>
                  <a:lnTo>
                    <a:pt x="5725563" y="0"/>
                  </a:lnTo>
                  <a:lnTo>
                    <a:pt x="572556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9223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72556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2569825" y="-3089443"/>
            <a:ext cx="10633462" cy="10482036"/>
          </a:xfrm>
          <a:custGeom>
            <a:avLst/>
            <a:gdLst/>
            <a:ahLst/>
            <a:cxnLst/>
            <a:rect l="l" t="t" r="r" b="b"/>
            <a:pathLst>
              <a:path w="10633462" h="10482036">
                <a:moveTo>
                  <a:pt x="10633462" y="0"/>
                </a:moveTo>
                <a:lnTo>
                  <a:pt x="0" y="0"/>
                </a:lnTo>
                <a:lnTo>
                  <a:pt x="0" y="10482035"/>
                </a:lnTo>
                <a:lnTo>
                  <a:pt x="10633462" y="10482035"/>
                </a:lnTo>
                <a:lnTo>
                  <a:pt x="106334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720380" y="8031112"/>
            <a:ext cx="4847240" cy="1789072"/>
          </a:xfrm>
          <a:custGeom>
            <a:avLst/>
            <a:gdLst/>
            <a:ahLst/>
            <a:cxnLst/>
            <a:rect l="l" t="t" r="r" b="b"/>
            <a:pathLst>
              <a:path w="4847240" h="1789072">
                <a:moveTo>
                  <a:pt x="0" y="0"/>
                </a:moveTo>
                <a:lnTo>
                  <a:pt x="4847240" y="0"/>
                </a:lnTo>
                <a:lnTo>
                  <a:pt x="4847240" y="1789072"/>
                </a:lnTo>
                <a:lnTo>
                  <a:pt x="0" y="1789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971626" y="8221597"/>
            <a:ext cx="4962282" cy="1145836"/>
          </a:xfrm>
          <a:custGeom>
            <a:avLst/>
            <a:gdLst/>
            <a:ahLst/>
            <a:cxnLst/>
            <a:rect l="l" t="t" r="r" b="b"/>
            <a:pathLst>
              <a:path w="4962282" h="1145836">
                <a:moveTo>
                  <a:pt x="0" y="0"/>
                </a:moveTo>
                <a:lnTo>
                  <a:pt x="4962282" y="0"/>
                </a:lnTo>
                <a:lnTo>
                  <a:pt x="4962282" y="1145836"/>
                </a:lnTo>
                <a:lnTo>
                  <a:pt x="0" y="11458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19441" y="7797822"/>
            <a:ext cx="4338535" cy="2255652"/>
          </a:xfrm>
          <a:custGeom>
            <a:avLst/>
            <a:gdLst/>
            <a:ahLst/>
            <a:cxnLst/>
            <a:rect l="l" t="t" r="r" b="b"/>
            <a:pathLst>
              <a:path w="4338535" h="2255652">
                <a:moveTo>
                  <a:pt x="0" y="0"/>
                </a:moveTo>
                <a:lnTo>
                  <a:pt x="4338535" y="0"/>
                </a:lnTo>
                <a:lnTo>
                  <a:pt x="4338535" y="2255652"/>
                </a:lnTo>
                <a:lnTo>
                  <a:pt x="0" y="22556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4204" r="-134347"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-330421" y="7283450"/>
            <a:ext cx="19614383" cy="0"/>
          </a:xfrm>
          <a:prstGeom prst="line">
            <a:avLst/>
          </a:prstGeom>
          <a:ln w="104775" cap="flat">
            <a:solidFill>
              <a:srgbClr val="E0249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1028700" y="923925"/>
            <a:ext cx="10172700" cy="80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032B4E"/>
                </a:solidFill>
                <a:latin typeface="Alyssum"/>
              </a:rPr>
              <a:t>Survey results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8765" y="2156675"/>
            <a:ext cx="12228111" cy="5218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 dirty="0">
                <a:solidFill>
                  <a:srgbClr val="000000"/>
                </a:solidFill>
                <a:latin typeface="Montserrat"/>
              </a:rPr>
              <a:t>51 Reponses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 dirty="0">
                <a:solidFill>
                  <a:srgbClr val="000000"/>
                </a:solidFill>
                <a:latin typeface="Montserrat"/>
              </a:rPr>
              <a:t>Sectors covered</a:t>
            </a:r>
          </a:p>
          <a:p>
            <a:pPr marL="1083311" lvl="2" indent="-313055">
              <a:lnSpc>
                <a:spcPts val="4060"/>
              </a:lnSpc>
              <a:buFont typeface="Arial"/>
              <a:buChar char="•"/>
            </a:pPr>
            <a:r>
              <a:rPr lang="en-US" sz="2900" dirty="0">
                <a:solidFill>
                  <a:srgbClr val="000000"/>
                </a:solidFill>
                <a:latin typeface="Montserrat"/>
              </a:rPr>
              <a:t>Manufacturing (17), IT/Services (8), 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 dirty="0">
                <a:solidFill>
                  <a:srgbClr val="000000"/>
                </a:solidFill>
                <a:latin typeface="Montserrat"/>
              </a:rPr>
              <a:t>80% of respondents represented businesses with a headcount of 1-50 (1-10 (26), 11-50 (15)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 dirty="0">
                <a:solidFill>
                  <a:srgbClr val="000000"/>
                </a:solidFill>
                <a:latin typeface="Montserrat"/>
              </a:rPr>
              <a:t>Awareness of current and proposed scheme could be better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 dirty="0">
                <a:solidFill>
                  <a:srgbClr val="000000"/>
                </a:solidFill>
                <a:latin typeface="Montserrat"/>
              </a:rPr>
              <a:t>71% of respondents use a specialist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 dirty="0">
                <a:solidFill>
                  <a:srgbClr val="000000"/>
                </a:solidFill>
                <a:latin typeface="Montserrat"/>
              </a:rPr>
              <a:t>High costs to combat HMRC responses and length of time to resolve cited by many as a deterrent for future claims (46%)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99035" y="7264400"/>
            <a:ext cx="22274960" cy="7636166"/>
            <a:chOff x="0" y="0"/>
            <a:chExt cx="5866656" cy="20111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66656" cy="2011171"/>
            </a:xfrm>
            <a:custGeom>
              <a:avLst/>
              <a:gdLst/>
              <a:ahLst/>
              <a:cxnLst/>
              <a:rect l="l" t="t" r="r" b="b"/>
              <a:pathLst>
                <a:path w="5866656" h="2011171">
                  <a:moveTo>
                    <a:pt x="0" y="0"/>
                  </a:moveTo>
                  <a:lnTo>
                    <a:pt x="5866656" y="0"/>
                  </a:lnTo>
                  <a:lnTo>
                    <a:pt x="5866656" y="2011171"/>
                  </a:lnTo>
                  <a:lnTo>
                    <a:pt x="0" y="2011171"/>
                  </a:lnTo>
                  <a:close/>
                </a:path>
              </a:pathLst>
            </a:custGeom>
            <a:solidFill>
              <a:srgbClr val="032B4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866656" cy="2049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601349" y="7373073"/>
            <a:ext cx="21739246" cy="3086100"/>
            <a:chOff x="0" y="0"/>
            <a:chExt cx="5725563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25563" cy="812800"/>
            </a:xfrm>
            <a:custGeom>
              <a:avLst/>
              <a:gdLst/>
              <a:ahLst/>
              <a:cxnLst/>
              <a:rect l="l" t="t" r="r" b="b"/>
              <a:pathLst>
                <a:path w="5725563" h="812800">
                  <a:moveTo>
                    <a:pt x="0" y="0"/>
                  </a:moveTo>
                  <a:lnTo>
                    <a:pt x="5725563" y="0"/>
                  </a:lnTo>
                  <a:lnTo>
                    <a:pt x="572556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9223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72556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2569825" y="-3089443"/>
            <a:ext cx="10633462" cy="10482036"/>
          </a:xfrm>
          <a:custGeom>
            <a:avLst/>
            <a:gdLst/>
            <a:ahLst/>
            <a:cxnLst/>
            <a:rect l="l" t="t" r="r" b="b"/>
            <a:pathLst>
              <a:path w="10633462" h="10482036">
                <a:moveTo>
                  <a:pt x="10633462" y="0"/>
                </a:moveTo>
                <a:lnTo>
                  <a:pt x="0" y="0"/>
                </a:lnTo>
                <a:lnTo>
                  <a:pt x="0" y="10482035"/>
                </a:lnTo>
                <a:lnTo>
                  <a:pt x="10633462" y="10482035"/>
                </a:lnTo>
                <a:lnTo>
                  <a:pt x="106334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720380" y="8031112"/>
            <a:ext cx="4847240" cy="1789072"/>
          </a:xfrm>
          <a:custGeom>
            <a:avLst/>
            <a:gdLst/>
            <a:ahLst/>
            <a:cxnLst/>
            <a:rect l="l" t="t" r="r" b="b"/>
            <a:pathLst>
              <a:path w="4847240" h="1789072">
                <a:moveTo>
                  <a:pt x="0" y="0"/>
                </a:moveTo>
                <a:lnTo>
                  <a:pt x="4847240" y="0"/>
                </a:lnTo>
                <a:lnTo>
                  <a:pt x="4847240" y="1789072"/>
                </a:lnTo>
                <a:lnTo>
                  <a:pt x="0" y="1789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971626" y="8221597"/>
            <a:ext cx="4962282" cy="1145836"/>
          </a:xfrm>
          <a:custGeom>
            <a:avLst/>
            <a:gdLst/>
            <a:ahLst/>
            <a:cxnLst/>
            <a:rect l="l" t="t" r="r" b="b"/>
            <a:pathLst>
              <a:path w="4962282" h="1145836">
                <a:moveTo>
                  <a:pt x="0" y="0"/>
                </a:moveTo>
                <a:lnTo>
                  <a:pt x="4962282" y="0"/>
                </a:lnTo>
                <a:lnTo>
                  <a:pt x="4962282" y="1145836"/>
                </a:lnTo>
                <a:lnTo>
                  <a:pt x="0" y="11458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19441" y="7797822"/>
            <a:ext cx="4338535" cy="2255652"/>
          </a:xfrm>
          <a:custGeom>
            <a:avLst/>
            <a:gdLst/>
            <a:ahLst/>
            <a:cxnLst/>
            <a:rect l="l" t="t" r="r" b="b"/>
            <a:pathLst>
              <a:path w="4338535" h="2255652">
                <a:moveTo>
                  <a:pt x="0" y="0"/>
                </a:moveTo>
                <a:lnTo>
                  <a:pt x="4338535" y="0"/>
                </a:lnTo>
                <a:lnTo>
                  <a:pt x="4338535" y="2255652"/>
                </a:lnTo>
                <a:lnTo>
                  <a:pt x="0" y="22556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4204" r="-134347"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-330421" y="7283450"/>
            <a:ext cx="19614383" cy="0"/>
          </a:xfrm>
          <a:prstGeom prst="line">
            <a:avLst/>
          </a:prstGeom>
          <a:ln w="104775" cap="flat">
            <a:solidFill>
              <a:srgbClr val="E0249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1028700" y="923925"/>
            <a:ext cx="10633462" cy="80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032B4E"/>
                </a:solidFill>
                <a:latin typeface="Alyssum"/>
              </a:rPr>
              <a:t>Survey results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0380" y="2945577"/>
            <a:ext cx="12228111" cy="427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91" lvl="1" indent="-334646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Montserrat"/>
              </a:rPr>
              <a:t>Failure to understand the business and R&amp;D concept</a:t>
            </a:r>
          </a:p>
          <a:p>
            <a:pPr marL="669291" lvl="1" indent="-334646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Montserrat"/>
              </a:rPr>
              <a:t>Delaying tactics adopted</a:t>
            </a:r>
          </a:p>
          <a:p>
            <a:pPr marL="669291" lvl="1" indent="-334646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Montserrat"/>
              </a:rPr>
              <a:t>Slow and difficult to deal with</a:t>
            </a:r>
          </a:p>
          <a:p>
            <a:pPr marL="669291" lvl="1" indent="-334646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Montserrat"/>
              </a:rPr>
              <a:t>Interpretation of the scheme as they see fit</a:t>
            </a:r>
          </a:p>
          <a:p>
            <a:pPr marL="669291" lvl="1" indent="-334646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Montserrat"/>
              </a:rPr>
              <a:t>Fear that future claim rejections will induce HMRC questioning previously settled claims</a:t>
            </a:r>
          </a:p>
          <a:p>
            <a:pPr marL="669291" lvl="1" indent="-334646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Montserrat"/>
              </a:rPr>
              <a:t>Hampering SMEs ability to grow</a:t>
            </a:r>
          </a:p>
          <a:p>
            <a:pPr>
              <a:lnSpc>
                <a:spcPts val="3920"/>
              </a:lnSpc>
            </a:pPr>
            <a:endParaRPr lang="en-US" sz="310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2084899"/>
            <a:ext cx="11709571" cy="746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E0249B"/>
                </a:solidFill>
                <a:latin typeface="Montserrat Classic"/>
              </a:rPr>
              <a:t>Survey responses relating specifically to HMRC:</a:t>
            </a:r>
          </a:p>
          <a:p>
            <a:pPr>
              <a:lnSpc>
                <a:spcPts val="1260"/>
              </a:lnSpc>
            </a:pPr>
            <a:endParaRPr lang="en-US" sz="3300">
              <a:solidFill>
                <a:srgbClr val="E0249B"/>
              </a:solidFill>
              <a:latin typeface="Montserrat Class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97289" y="-3089443"/>
            <a:ext cx="24935186" cy="17990010"/>
            <a:chOff x="0" y="0"/>
            <a:chExt cx="33246915" cy="23986680"/>
          </a:xfrm>
        </p:grpSpPr>
        <p:grpSp>
          <p:nvGrpSpPr>
            <p:cNvPr id="3" name="Group 3"/>
            <p:cNvGrpSpPr/>
            <p:nvPr/>
          </p:nvGrpSpPr>
          <p:grpSpPr>
            <a:xfrm>
              <a:off x="3331005" y="13805125"/>
              <a:ext cx="29699947" cy="10181555"/>
              <a:chOff x="0" y="0"/>
              <a:chExt cx="5866656" cy="20111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866656" cy="2011171"/>
              </a:xfrm>
              <a:custGeom>
                <a:avLst/>
                <a:gdLst/>
                <a:ahLst/>
                <a:cxnLst/>
                <a:rect l="l" t="t" r="r" b="b"/>
                <a:pathLst>
                  <a:path w="5866656" h="2011171">
                    <a:moveTo>
                      <a:pt x="0" y="0"/>
                    </a:moveTo>
                    <a:lnTo>
                      <a:pt x="5866656" y="0"/>
                    </a:lnTo>
                    <a:lnTo>
                      <a:pt x="5866656" y="2011171"/>
                    </a:lnTo>
                    <a:lnTo>
                      <a:pt x="0" y="2011171"/>
                    </a:lnTo>
                    <a:close/>
                  </a:path>
                </a:pathLst>
              </a:custGeom>
              <a:solidFill>
                <a:srgbClr val="032B4E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5866656" cy="2049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261254" y="13950022"/>
              <a:ext cx="28985661" cy="4114800"/>
              <a:chOff x="0" y="0"/>
              <a:chExt cx="5725563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2556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725563" h="812800">
                    <a:moveTo>
                      <a:pt x="0" y="0"/>
                    </a:moveTo>
                    <a:lnTo>
                      <a:pt x="5725563" y="0"/>
                    </a:lnTo>
                    <a:lnTo>
                      <a:pt x="5725563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9223D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5725563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0" y="0"/>
              <a:ext cx="14177949" cy="13976048"/>
            </a:xfrm>
            <a:custGeom>
              <a:avLst/>
              <a:gdLst/>
              <a:ahLst/>
              <a:cxnLst/>
              <a:rect l="l" t="t" r="r" b="b"/>
              <a:pathLst>
                <a:path w="14177949" h="13976048">
                  <a:moveTo>
                    <a:pt x="0" y="0"/>
                  </a:moveTo>
                  <a:lnTo>
                    <a:pt x="14177949" y="0"/>
                  </a:lnTo>
                  <a:lnTo>
                    <a:pt x="14177949" y="13976048"/>
                  </a:lnTo>
                  <a:lnTo>
                    <a:pt x="0" y="1397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3221768" y="2696223"/>
              <a:ext cx="20470119" cy="15876112"/>
              <a:chOff x="0" y="0"/>
              <a:chExt cx="8730615" cy="677124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66167" y="4836795"/>
                <a:ext cx="8600948" cy="1870964"/>
              </a:xfrm>
              <a:custGeom>
                <a:avLst/>
                <a:gdLst/>
                <a:ahLst/>
                <a:cxnLst/>
                <a:rect l="l" t="t" r="r" b="b"/>
                <a:pathLst>
                  <a:path w="8600948" h="1870964">
                    <a:moveTo>
                      <a:pt x="0" y="1870964"/>
                    </a:moveTo>
                    <a:lnTo>
                      <a:pt x="8600948" y="1870964"/>
                    </a:lnTo>
                    <a:lnTo>
                      <a:pt x="86009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223D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63500" y="63500"/>
                <a:ext cx="4582160" cy="4784852"/>
              </a:xfrm>
              <a:custGeom>
                <a:avLst/>
                <a:gdLst/>
                <a:ahLst/>
                <a:cxnLst/>
                <a:rect l="l" t="t" r="r" b="b"/>
                <a:pathLst>
                  <a:path w="4582160" h="4784852">
                    <a:moveTo>
                      <a:pt x="0" y="0"/>
                    </a:moveTo>
                    <a:lnTo>
                      <a:pt x="0" y="4784852"/>
                    </a:lnTo>
                    <a:lnTo>
                      <a:pt x="1119251" y="4784852"/>
                    </a:lnTo>
                    <a:cubicBezTo>
                      <a:pt x="2875280" y="4545076"/>
                      <a:pt x="4268851" y="3168777"/>
                      <a:pt x="4535170" y="1421765"/>
                    </a:cubicBezTo>
                    <a:cubicBezTo>
                      <a:pt x="4565396" y="1223137"/>
                      <a:pt x="4581144" y="1019810"/>
                      <a:pt x="4581144" y="812673"/>
                    </a:cubicBezTo>
                    <a:lnTo>
                      <a:pt x="4582160" y="0"/>
                    </a:lnTo>
                    <a:close/>
                  </a:path>
                </a:pathLst>
              </a:custGeom>
              <a:solidFill>
                <a:srgbClr val="E7AB24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15356893" y="14827407"/>
              <a:ext cx="6462986" cy="2385429"/>
            </a:xfrm>
            <a:custGeom>
              <a:avLst/>
              <a:gdLst/>
              <a:ahLst/>
              <a:cxnLst/>
              <a:rect l="l" t="t" r="r" b="b"/>
              <a:pathLst>
                <a:path w="6462986" h="2385429">
                  <a:moveTo>
                    <a:pt x="0" y="0"/>
                  </a:moveTo>
                  <a:lnTo>
                    <a:pt x="6462986" y="0"/>
                  </a:lnTo>
                  <a:lnTo>
                    <a:pt x="6462986" y="2385429"/>
                  </a:lnTo>
                  <a:lnTo>
                    <a:pt x="0" y="2385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3691887" y="15081387"/>
              <a:ext cx="6616376" cy="1527781"/>
            </a:xfrm>
            <a:custGeom>
              <a:avLst/>
              <a:gdLst/>
              <a:ahLst/>
              <a:cxnLst/>
              <a:rect l="l" t="t" r="r" b="b"/>
              <a:pathLst>
                <a:path w="6616376" h="1527781">
                  <a:moveTo>
                    <a:pt x="0" y="0"/>
                  </a:moveTo>
                  <a:lnTo>
                    <a:pt x="6616377" y="0"/>
                  </a:lnTo>
                  <a:lnTo>
                    <a:pt x="6616377" y="1527782"/>
                  </a:lnTo>
                  <a:lnTo>
                    <a:pt x="0" y="1527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7088974" y="14516354"/>
              <a:ext cx="5784713" cy="3007536"/>
            </a:xfrm>
            <a:custGeom>
              <a:avLst/>
              <a:gdLst/>
              <a:ahLst/>
              <a:cxnLst/>
              <a:rect l="l" t="t" r="r" b="b"/>
              <a:pathLst>
                <a:path w="5784713" h="3007536">
                  <a:moveTo>
                    <a:pt x="0" y="0"/>
                  </a:moveTo>
                  <a:lnTo>
                    <a:pt x="5784714" y="0"/>
                  </a:lnTo>
                  <a:lnTo>
                    <a:pt x="5784714" y="3007536"/>
                  </a:lnTo>
                  <a:lnTo>
                    <a:pt x="0" y="3007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4204" r="-134347"/>
              </a:stretch>
            </a:blip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1156611" y="-164686"/>
            <a:ext cx="7020895" cy="7429086"/>
            <a:chOff x="0" y="0"/>
            <a:chExt cx="6006224" cy="635542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006211" cy="6355461"/>
            </a:xfrm>
            <a:custGeom>
              <a:avLst/>
              <a:gdLst/>
              <a:ahLst/>
              <a:cxnLst/>
              <a:rect l="l" t="t" r="r" b="b"/>
              <a:pathLst>
                <a:path w="6006211" h="6355461">
                  <a:moveTo>
                    <a:pt x="0" y="0"/>
                  </a:moveTo>
                  <a:lnTo>
                    <a:pt x="0" y="6355207"/>
                  </a:lnTo>
                  <a:lnTo>
                    <a:pt x="659130" y="6355461"/>
                  </a:lnTo>
                  <a:cubicBezTo>
                    <a:pt x="3612261" y="6355461"/>
                    <a:pt x="6004941" y="3961892"/>
                    <a:pt x="6004941" y="1009777"/>
                  </a:cubicBezTo>
                  <a:lnTo>
                    <a:pt x="6006211" y="0"/>
                  </a:lnTo>
                  <a:close/>
                </a:path>
              </a:pathLst>
            </a:custGeom>
            <a:solidFill>
              <a:srgbClr val="E0249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1293195" y="-164686"/>
            <a:ext cx="7020895" cy="7429086"/>
            <a:chOff x="0" y="0"/>
            <a:chExt cx="6006224" cy="635542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006211" cy="6355461"/>
            </a:xfrm>
            <a:custGeom>
              <a:avLst/>
              <a:gdLst/>
              <a:ahLst/>
              <a:cxnLst/>
              <a:rect l="l" t="t" r="r" b="b"/>
              <a:pathLst>
                <a:path w="6006211" h="6355461">
                  <a:moveTo>
                    <a:pt x="0" y="0"/>
                  </a:moveTo>
                  <a:lnTo>
                    <a:pt x="0" y="6355207"/>
                  </a:lnTo>
                  <a:lnTo>
                    <a:pt x="659130" y="6355461"/>
                  </a:lnTo>
                  <a:cubicBezTo>
                    <a:pt x="3612261" y="6355461"/>
                    <a:pt x="6004941" y="3961892"/>
                    <a:pt x="6004941" y="1009777"/>
                  </a:cubicBezTo>
                  <a:lnTo>
                    <a:pt x="6006211" y="0"/>
                  </a:lnTo>
                  <a:close/>
                </a:path>
              </a:pathLst>
            </a:custGeom>
            <a:blipFill>
              <a:blip r:embed="rId10"/>
              <a:stretch>
                <a:fillRect l="-35920" r="-5165"/>
              </a:stretch>
            </a:blipFill>
          </p:spPr>
        </p:sp>
      </p:grpSp>
      <p:sp>
        <p:nvSpPr>
          <p:cNvPr id="20" name="AutoShape 20"/>
          <p:cNvSpPr/>
          <p:nvPr/>
        </p:nvSpPr>
        <p:spPr>
          <a:xfrm>
            <a:off x="-330421" y="7264400"/>
            <a:ext cx="19614383" cy="0"/>
          </a:xfrm>
          <a:prstGeom prst="line">
            <a:avLst/>
          </a:prstGeom>
          <a:ln w="104775" cap="flat">
            <a:solidFill>
              <a:srgbClr val="E0249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21"/>
          <p:cNvSpPr txBox="1"/>
          <p:nvPr/>
        </p:nvSpPr>
        <p:spPr>
          <a:xfrm>
            <a:off x="6299200" y="923925"/>
            <a:ext cx="8178800" cy="80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032B4E"/>
                </a:solidFill>
                <a:latin typeface="Alyssum"/>
              </a:rPr>
              <a:t>Next steps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99200" y="2259838"/>
            <a:ext cx="11709571" cy="888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0"/>
              </a:lnSpc>
            </a:pPr>
            <a:r>
              <a:rPr lang="en-US" sz="3700">
                <a:solidFill>
                  <a:srgbClr val="E0249B"/>
                </a:solidFill>
                <a:latin typeface="Montserrat Classic"/>
              </a:rPr>
              <a:t>R&amp;D Tax Credits - a good system gone bad?</a:t>
            </a:r>
          </a:p>
          <a:p>
            <a:pPr>
              <a:lnSpc>
                <a:spcPts val="1820"/>
              </a:lnSpc>
            </a:pPr>
            <a:endParaRPr lang="en-US" sz="3700">
              <a:solidFill>
                <a:srgbClr val="E0249B"/>
              </a:solidFill>
              <a:latin typeface="Montserrat Classi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299200" y="3464132"/>
            <a:ext cx="11842363" cy="4090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13"/>
              </a:lnSpc>
            </a:pPr>
            <a:r>
              <a:rPr lang="en-US" sz="4652">
                <a:solidFill>
                  <a:srgbClr val="000000"/>
                </a:solidFill>
                <a:latin typeface="Montserrat"/>
              </a:rPr>
              <a:t>•Scheme awareness </a:t>
            </a:r>
          </a:p>
          <a:p>
            <a:pPr>
              <a:lnSpc>
                <a:spcPts val="6513"/>
              </a:lnSpc>
            </a:pPr>
            <a:r>
              <a:rPr lang="en-US" sz="4652">
                <a:solidFill>
                  <a:srgbClr val="000000"/>
                </a:solidFill>
                <a:latin typeface="Montserrat"/>
              </a:rPr>
              <a:t>•Feedback to HMRC</a:t>
            </a:r>
          </a:p>
          <a:p>
            <a:pPr>
              <a:lnSpc>
                <a:spcPts val="6513"/>
              </a:lnSpc>
            </a:pPr>
            <a:r>
              <a:rPr lang="en-US" sz="4652">
                <a:solidFill>
                  <a:srgbClr val="000000"/>
                </a:solidFill>
                <a:latin typeface="Montserrat"/>
              </a:rPr>
              <a:t>•The role of the specialist advisor</a:t>
            </a:r>
          </a:p>
          <a:p>
            <a:pPr>
              <a:lnSpc>
                <a:spcPts val="6513"/>
              </a:lnSpc>
            </a:pPr>
            <a:r>
              <a:rPr lang="en-US" sz="4652">
                <a:solidFill>
                  <a:srgbClr val="000000"/>
                </a:solidFill>
                <a:latin typeface="Montserrat"/>
              </a:rPr>
              <a:t>•Your views and opinions</a:t>
            </a:r>
          </a:p>
          <a:p>
            <a:pPr>
              <a:lnSpc>
                <a:spcPts val="6513"/>
              </a:lnSpc>
            </a:pPr>
            <a:endParaRPr lang="en-US" sz="4652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99035" y="7264400"/>
            <a:ext cx="22274960" cy="7636166"/>
            <a:chOff x="0" y="0"/>
            <a:chExt cx="5866656" cy="20111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66656" cy="2011171"/>
            </a:xfrm>
            <a:custGeom>
              <a:avLst/>
              <a:gdLst/>
              <a:ahLst/>
              <a:cxnLst/>
              <a:rect l="l" t="t" r="r" b="b"/>
              <a:pathLst>
                <a:path w="5866656" h="2011171">
                  <a:moveTo>
                    <a:pt x="0" y="0"/>
                  </a:moveTo>
                  <a:lnTo>
                    <a:pt x="5866656" y="0"/>
                  </a:lnTo>
                  <a:lnTo>
                    <a:pt x="5866656" y="2011171"/>
                  </a:lnTo>
                  <a:lnTo>
                    <a:pt x="0" y="2011171"/>
                  </a:lnTo>
                  <a:close/>
                </a:path>
              </a:pathLst>
            </a:custGeom>
            <a:solidFill>
              <a:srgbClr val="032B4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866656" cy="2049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601349" y="7373073"/>
            <a:ext cx="21739246" cy="3086100"/>
            <a:chOff x="0" y="0"/>
            <a:chExt cx="5725563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25563" cy="812800"/>
            </a:xfrm>
            <a:custGeom>
              <a:avLst/>
              <a:gdLst/>
              <a:ahLst/>
              <a:cxnLst/>
              <a:rect l="l" t="t" r="r" b="b"/>
              <a:pathLst>
                <a:path w="5725563" h="812800">
                  <a:moveTo>
                    <a:pt x="0" y="0"/>
                  </a:moveTo>
                  <a:lnTo>
                    <a:pt x="5725563" y="0"/>
                  </a:lnTo>
                  <a:lnTo>
                    <a:pt x="572556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9223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72556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720380" y="8031112"/>
            <a:ext cx="4847240" cy="1789072"/>
          </a:xfrm>
          <a:custGeom>
            <a:avLst/>
            <a:gdLst/>
            <a:ahLst/>
            <a:cxnLst/>
            <a:rect l="l" t="t" r="r" b="b"/>
            <a:pathLst>
              <a:path w="4847240" h="1789072">
                <a:moveTo>
                  <a:pt x="0" y="0"/>
                </a:moveTo>
                <a:lnTo>
                  <a:pt x="4847240" y="0"/>
                </a:lnTo>
                <a:lnTo>
                  <a:pt x="4847240" y="1789072"/>
                </a:lnTo>
                <a:lnTo>
                  <a:pt x="0" y="1789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971626" y="8221597"/>
            <a:ext cx="4962282" cy="1145836"/>
          </a:xfrm>
          <a:custGeom>
            <a:avLst/>
            <a:gdLst/>
            <a:ahLst/>
            <a:cxnLst/>
            <a:rect l="l" t="t" r="r" b="b"/>
            <a:pathLst>
              <a:path w="4962282" h="1145836">
                <a:moveTo>
                  <a:pt x="0" y="0"/>
                </a:moveTo>
                <a:lnTo>
                  <a:pt x="4962282" y="0"/>
                </a:lnTo>
                <a:lnTo>
                  <a:pt x="4962282" y="1145836"/>
                </a:lnTo>
                <a:lnTo>
                  <a:pt x="0" y="1145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19441" y="7797822"/>
            <a:ext cx="4338535" cy="2255652"/>
          </a:xfrm>
          <a:custGeom>
            <a:avLst/>
            <a:gdLst/>
            <a:ahLst/>
            <a:cxnLst/>
            <a:rect l="l" t="t" r="r" b="b"/>
            <a:pathLst>
              <a:path w="4338535" h="2255652">
                <a:moveTo>
                  <a:pt x="0" y="0"/>
                </a:moveTo>
                <a:lnTo>
                  <a:pt x="4338535" y="0"/>
                </a:lnTo>
                <a:lnTo>
                  <a:pt x="4338535" y="2255652"/>
                </a:lnTo>
                <a:lnTo>
                  <a:pt x="0" y="2255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4204" r="-134347"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-330421" y="7283450"/>
            <a:ext cx="19614383" cy="0"/>
          </a:xfrm>
          <a:prstGeom prst="line">
            <a:avLst/>
          </a:prstGeom>
          <a:ln w="104775" cap="flat">
            <a:solidFill>
              <a:srgbClr val="E0249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3682782" y="2268569"/>
            <a:ext cx="10311325" cy="80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032B4E"/>
                </a:solidFill>
                <a:latin typeface="Alyssum"/>
              </a:rPr>
              <a:t>R &amp; D Tax Credits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36433" y="3126764"/>
            <a:ext cx="7004022" cy="712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E0249B"/>
                </a:solidFill>
                <a:latin typeface="Montserrat Classic"/>
              </a:rPr>
              <a:t>a good system gone bad?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05400" y="5024665"/>
            <a:ext cx="7004022" cy="61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Montserrat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209</Words>
  <Application>Microsoft Office PowerPoint</Application>
  <PresentationFormat>Custom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Alyssum</vt:lpstr>
      <vt:lpstr>Gotham 2</vt:lpstr>
      <vt:lpstr>Calibri</vt:lpstr>
      <vt:lpstr>Gotham 1 Bold</vt:lpstr>
      <vt:lpstr>Montserrat Classic</vt:lpstr>
      <vt:lpstr>Montserrat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Yvonne Hargreaves</dc:creator>
  <cp:lastModifiedBy>Yvonne Hargreaves</cp:lastModifiedBy>
  <cp:revision>3</cp:revision>
  <dcterms:created xsi:type="dcterms:W3CDTF">2006-08-16T00:00:00Z</dcterms:created>
  <dcterms:modified xsi:type="dcterms:W3CDTF">2024-02-13T12:21:11Z</dcterms:modified>
  <dc:identifier>DAF7jAz2HjQ</dc:identifier>
</cp:coreProperties>
</file>