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5" r:id="rId5"/>
    <p:sldMasterId id="2147483677" r:id="rId6"/>
    <p:sldMasterId id="2147483695" r:id="rId7"/>
    <p:sldMasterId id="2147483697" r:id="rId8"/>
    <p:sldMasterId id="2147483700" r:id="rId9"/>
  </p:sldMasterIdLst>
  <p:notesMasterIdLst>
    <p:notesMasterId r:id="rId28"/>
  </p:notesMasterIdLst>
  <p:handoutMasterIdLst>
    <p:handoutMasterId r:id="rId29"/>
  </p:handoutMasterIdLst>
  <p:sldIdLst>
    <p:sldId id="292" r:id="rId10"/>
    <p:sldId id="289" r:id="rId11"/>
    <p:sldId id="261" r:id="rId12"/>
    <p:sldId id="1160" r:id="rId13"/>
    <p:sldId id="964" r:id="rId14"/>
    <p:sldId id="980" r:id="rId15"/>
    <p:sldId id="978" r:id="rId16"/>
    <p:sldId id="975" r:id="rId17"/>
    <p:sldId id="970" r:id="rId18"/>
    <p:sldId id="976" r:id="rId19"/>
    <p:sldId id="968" r:id="rId20"/>
    <p:sldId id="977" r:id="rId21"/>
    <p:sldId id="969" r:id="rId22"/>
    <p:sldId id="1121" r:id="rId23"/>
    <p:sldId id="1161" r:id="rId24"/>
    <p:sldId id="1162" r:id="rId25"/>
    <p:sldId id="1163" r:id="rId26"/>
    <p:sldId id="11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55F001-6E0D-2E56-5D57-14DD2ECA9366}" name="Simon Fitzpatrick" initials="SF" userId="S::simon.fitzpatrick@globalservs.com::702efa50-7963-409f-8737-808e5a431271" providerId="AD"/>
  <p188:author id="{C98DA31C-1EF1-E27D-99C5-1240AD0A6D92}" name="Louise Gardner" initials="LG" userId="S::l.gardner@britishchambers.org.uk::0c6e14cd-eb45-423d-9993-3bc3398e1582" providerId="AD"/>
  <p188:author id="{D1E4C362-1551-0BB7-9D99-9E3798688937}" name="Matei Vulpe" initials="MV" userId="S::matei.vulpe@globalservs.com::651d5af1-0c3d-487d-9244-7e23b5081695" providerId="AD"/>
  <p188:author id="{B3F32663-AF9F-A9B6-E023-72BAAD6AFAF5}" name="Bryony Graham" initials="BG" userId="S::b.graham@britishchambers.org.uk::7747d026-c342-4888-a063-d612adf88bbb" providerId="AD"/>
  <p188:author id="{1CB7577C-115E-65FE-3D57-CB42FB3C4E1B}" name="John Rowland" initials="JR" userId="S::john.rowland@globalservs.com::50dd4944-9c2a-43bd-918e-41613b0fcc13" providerId="AD"/>
  <p188:author id="{5E160E98-46F4-922A-FDEE-A5E5DFE4D84E}" name="Balshen Izzet" initials="BI" userId="S::b.izzet@britishchambers.org.uk::16aabc6a-1a04-4056-8ee7-65889da6258e" providerId="AD"/>
  <p188:author id="{F30FCBA6-7A9A-2CB7-3AFB-1A2EAC27219C}" name="Chris Wimpress" initials="CW" userId="S::chris.wimpress@globalservs.com::62192ff5-c713-4b80-89c0-08d05cf8ffff" providerId="AD"/>
  <p188:author id="{C3F4E7B2-29A6-9C44-A633-89D701AFF437}" name="Jenny Hemsley" initials="JH" userId="S::j.hemsley@britishchambers.org.uk::7f62e40c-0944-4060-bc82-4fe3ffa24011" providerId="AD"/>
  <p188:author id="{14DB2FB9-76C8-4749-12AB-803951BA0858}" name="Faye Busby" initials="FB" userId="S::f.busby@britishchambers.org.uk::343deeb5-ad7c-4b00-a456-ff3d239524be" providerId="AD"/>
  <p188:author id="{9D1FD0CD-BB76-DCAE-CDE8-D1E9F192D9E3}" name="Alex Veitch" initials="AV" userId="S::a.veitch@britishchambers.org.uk::d5555e65-6df7-48ef-9b52-8d3b3e30cafe" providerId="AD"/>
  <p188:author id="{DDED0CFC-098D-3992-7E98-333A95AC6FDD}" name="Sophia Cotgrove" initials="SC" userId="S::s.cotgrove@britishchambers.org.uk::fa798fab-dc30-47cd-a349-25059d58169f" providerId="AD"/>
  <p188:author id="{D1936FFE-6814-9552-57BC-9D4A6C11DE82}" name="Anne-Marie Martin" initials="AM" userId="S::am.martin@britishchambers.org.uk::e86a31cf-f25a-4d00-ac33-262a453fa3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039"/>
    <a:srgbClr val="E30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4"/>
    <p:restoredTop sz="96327"/>
  </p:normalViewPr>
  <p:slideViewPr>
    <p:cSldViewPr snapToGrid="0">
      <p:cViewPr varScale="1">
        <p:scale>
          <a:sx n="107" d="100"/>
          <a:sy n="107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ccuk.sharepoint.com/Shared%20Documents/London/PolicyUnit/QES/QES%202023%20Q4/National%20cross-tabs/QES%20Q4%202023%20-%20Sector%20(for%20report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investment!$A$5</c:f>
              <c:strCache>
                <c:ptCount val="1"/>
                <c:pt idx="0">
                  <c:v>Decreased</c:v>
                </c:pt>
              </c:strCache>
            </c:strRef>
          </c:tx>
          <c:spPr>
            <a:solidFill>
              <a:srgbClr val="9537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investment!$B$4:$G$4</c:f>
              <c:strCache>
                <c:ptCount val="6"/>
                <c:pt idx="0">
                  <c:v>Hospitality, catering, or tourism</c:v>
                </c:pt>
                <c:pt idx="1">
                  <c:v>Retail or wholesale</c:v>
                </c:pt>
                <c:pt idx="2">
                  <c:v>Professional services</c:v>
                </c:pt>
                <c:pt idx="3">
                  <c:v>Total</c:v>
                </c:pt>
                <c:pt idx="4">
                  <c:v>Production and manufacturing</c:v>
                </c:pt>
                <c:pt idx="5">
                  <c:v>Transport, logistics, or storage</c:v>
                </c:pt>
              </c:strCache>
            </c:strRef>
          </c:cat>
          <c:val>
            <c:numRef>
              <c:f>investment!$B$5:$G$5</c:f>
              <c:numCache>
                <c:formatCode>0%</c:formatCode>
                <c:ptCount val="6"/>
                <c:pt idx="0">
                  <c:v>0.32444443999999989</c:v>
                </c:pt>
                <c:pt idx="1">
                  <c:v>0.20930233000000001</c:v>
                </c:pt>
                <c:pt idx="2">
                  <c:v>0.16136539999999999</c:v>
                </c:pt>
                <c:pt idx="3">
                  <c:v>0.18634812000000001</c:v>
                </c:pt>
                <c:pt idx="4">
                  <c:v>0.19548872</c:v>
                </c:pt>
                <c:pt idx="5">
                  <c:v>0.17880794999999999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90-461F-8C32-47B674586B39}"/>
            </c:ext>
          </c:extLst>
        </c:ser>
        <c:ser>
          <c:idx val="1"/>
          <c:order val="1"/>
          <c:tx>
            <c:strRef>
              <c:f>investment!$A$6</c:f>
              <c:strCache>
                <c:ptCount val="1"/>
                <c:pt idx="0">
                  <c:v>Remained Constant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investment!$B$4:$G$4</c:f>
              <c:strCache>
                <c:ptCount val="6"/>
                <c:pt idx="0">
                  <c:v>Hospitality, catering, or tourism</c:v>
                </c:pt>
                <c:pt idx="1">
                  <c:v>Retail or wholesale</c:v>
                </c:pt>
                <c:pt idx="2">
                  <c:v>Professional services</c:v>
                </c:pt>
                <c:pt idx="3">
                  <c:v>Total</c:v>
                </c:pt>
                <c:pt idx="4">
                  <c:v>Production and manufacturing</c:v>
                </c:pt>
                <c:pt idx="5">
                  <c:v>Transport, logistics, or storage</c:v>
                </c:pt>
              </c:strCache>
            </c:strRef>
          </c:cat>
          <c:val>
            <c:numRef>
              <c:f>investment!$B$6:$G$6</c:f>
              <c:numCache>
                <c:formatCode>0%</c:formatCode>
                <c:ptCount val="6"/>
                <c:pt idx="0">
                  <c:v>0.48444443999999998</c:v>
                </c:pt>
                <c:pt idx="1">
                  <c:v>0.54941859999999998</c:v>
                </c:pt>
                <c:pt idx="2">
                  <c:v>0.65554694000000002</c:v>
                </c:pt>
                <c:pt idx="3">
                  <c:v>0.57792946999999995</c:v>
                </c:pt>
                <c:pt idx="4">
                  <c:v>0.50483350999999999</c:v>
                </c:pt>
                <c:pt idx="5">
                  <c:v>0.46357616000000001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90-461F-8C32-47B674586B39}"/>
            </c:ext>
          </c:extLst>
        </c:ser>
        <c:ser>
          <c:idx val="2"/>
          <c:order val="2"/>
          <c:tx>
            <c:strRef>
              <c:f>investment!$A$7</c:f>
              <c:strCache>
                <c:ptCount val="1"/>
                <c:pt idx="0">
                  <c:v>Increased</c:v>
                </c:pt>
              </c:strCache>
            </c:strRef>
          </c:tx>
          <c:spPr>
            <a:solidFill>
              <a:srgbClr val="37609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investment!$B$4:$G$4</c:f>
              <c:strCache>
                <c:ptCount val="6"/>
                <c:pt idx="0">
                  <c:v>Hospitality, catering, or tourism</c:v>
                </c:pt>
                <c:pt idx="1">
                  <c:v>Retail or wholesale</c:v>
                </c:pt>
                <c:pt idx="2">
                  <c:v>Professional services</c:v>
                </c:pt>
                <c:pt idx="3">
                  <c:v>Total</c:v>
                </c:pt>
                <c:pt idx="4">
                  <c:v>Production and manufacturing</c:v>
                </c:pt>
                <c:pt idx="5">
                  <c:v>Transport, logistics, or storage</c:v>
                </c:pt>
              </c:strCache>
            </c:strRef>
          </c:cat>
          <c:val>
            <c:numRef>
              <c:f>investment!$B$7:$G$7</c:f>
              <c:numCache>
                <c:formatCode>0%</c:formatCode>
                <c:ptCount val="6"/>
                <c:pt idx="0">
                  <c:v>0.19111111</c:v>
                </c:pt>
                <c:pt idx="1">
                  <c:v>0.24127907000000001</c:v>
                </c:pt>
                <c:pt idx="2">
                  <c:v>0.18308766000000001</c:v>
                </c:pt>
                <c:pt idx="3">
                  <c:v>0.23572240999999999</c:v>
                </c:pt>
                <c:pt idx="4">
                  <c:v>0.29967777000000001</c:v>
                </c:pt>
                <c:pt idx="5">
                  <c:v>0.35761588999999999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90-461F-8C32-47B674586B3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07812191"/>
        <c:axId val="512911039"/>
      </c:barChart>
      <c:catAx>
        <c:axId val="170781219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2911039"/>
        <c:crosses val="autoZero"/>
        <c:auto val="1"/>
        <c:lblAlgn val="ctr"/>
        <c:lblOffset val="100"/>
        <c:noMultiLvlLbl val="0"/>
      </c:catAx>
      <c:valAx>
        <c:axId val="512911039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707812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FD594-4B5D-4748-A887-7F70805A7FC8}" type="doc">
      <dgm:prSet loTypeId="urn:microsoft.com/office/officeart/2005/8/layout/cycle7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1427362-2E16-C247-9079-702A80552344}">
      <dgm:prSet phldrT="[Text]"/>
      <dgm:spPr/>
      <dgm:t>
        <a:bodyPr/>
        <a:lstStyle/>
        <a:p>
          <a:r>
            <a:rPr lang="en-GB"/>
            <a:t>Policy Steering Group</a:t>
          </a:r>
        </a:p>
      </dgm:t>
    </dgm:pt>
    <dgm:pt modelId="{80127A3B-959A-4D45-9548-5F3CC408BC30}" type="parTrans" cxnId="{110CFA3A-30E3-3F4A-93DF-1DF6B691C0EE}">
      <dgm:prSet/>
      <dgm:spPr/>
      <dgm:t>
        <a:bodyPr/>
        <a:lstStyle/>
        <a:p>
          <a:endParaRPr lang="en-GB"/>
        </a:p>
      </dgm:t>
    </dgm:pt>
    <dgm:pt modelId="{9A99847D-0C12-DD42-B68E-FFA24B47440F}" type="sibTrans" cxnId="{110CFA3A-30E3-3F4A-93DF-1DF6B691C0EE}">
      <dgm:prSet/>
      <dgm:spPr/>
      <dgm:t>
        <a:bodyPr/>
        <a:lstStyle/>
        <a:p>
          <a:endParaRPr lang="en-GB"/>
        </a:p>
      </dgm:t>
    </dgm:pt>
    <dgm:pt modelId="{E7BBB69B-0328-B64D-AF89-BA3C26BBC58E}">
      <dgm:prSet phldrT="[Text]"/>
      <dgm:spPr/>
      <dgm:t>
        <a:bodyPr/>
        <a:lstStyle/>
        <a:p>
          <a:r>
            <a:rPr lang="en-GB"/>
            <a:t>Business Council</a:t>
          </a:r>
        </a:p>
      </dgm:t>
    </dgm:pt>
    <dgm:pt modelId="{47F4E3BE-F485-0F4A-A7DA-838089574046}" type="parTrans" cxnId="{1E937AEC-9E7F-4D42-9B02-C3B5E8BBAC6D}">
      <dgm:prSet/>
      <dgm:spPr/>
      <dgm:t>
        <a:bodyPr/>
        <a:lstStyle/>
        <a:p>
          <a:endParaRPr lang="en-GB"/>
        </a:p>
      </dgm:t>
    </dgm:pt>
    <dgm:pt modelId="{A35813C3-1580-724C-9115-AAED44FE6ADB}" type="sibTrans" cxnId="{1E937AEC-9E7F-4D42-9B02-C3B5E8BBAC6D}">
      <dgm:prSet/>
      <dgm:spPr/>
      <dgm:t>
        <a:bodyPr/>
        <a:lstStyle/>
        <a:p>
          <a:endParaRPr lang="en-GB"/>
        </a:p>
      </dgm:t>
    </dgm:pt>
    <dgm:pt modelId="{104FE1D0-BB60-1741-91A7-9375D4FD0E1C}">
      <dgm:prSet phldrT="[Text]"/>
      <dgm:spPr/>
      <dgm:t>
        <a:bodyPr/>
        <a:lstStyle/>
        <a:p>
          <a:r>
            <a:rPr lang="en-GB"/>
            <a:t>5 Challenges</a:t>
          </a:r>
        </a:p>
      </dgm:t>
    </dgm:pt>
    <dgm:pt modelId="{FFC885FE-893A-E547-A5DE-E9D1FC012CC1}" type="parTrans" cxnId="{6F152DB7-97B8-6342-A52E-41A2631B383A}">
      <dgm:prSet/>
      <dgm:spPr/>
      <dgm:t>
        <a:bodyPr/>
        <a:lstStyle/>
        <a:p>
          <a:endParaRPr lang="en-GB"/>
        </a:p>
      </dgm:t>
    </dgm:pt>
    <dgm:pt modelId="{0EF78644-EF4C-BC47-A566-38CB2F13ECF7}" type="sibTrans" cxnId="{6F152DB7-97B8-6342-A52E-41A2631B383A}">
      <dgm:prSet/>
      <dgm:spPr/>
      <dgm:t>
        <a:bodyPr/>
        <a:lstStyle/>
        <a:p>
          <a:endParaRPr lang="en-GB"/>
        </a:p>
      </dgm:t>
    </dgm:pt>
    <dgm:pt modelId="{1EC6E437-A049-BE4C-9647-AE004EFAB782}">
      <dgm:prSet/>
      <dgm:spPr/>
      <dgm:t>
        <a:bodyPr/>
        <a:lstStyle/>
        <a:p>
          <a:r>
            <a:rPr lang="en-GB"/>
            <a:t>Policy Groups &amp; Expert Panels</a:t>
          </a:r>
        </a:p>
      </dgm:t>
    </dgm:pt>
    <dgm:pt modelId="{9D744440-99DD-9B4C-8A9A-ECAB465EE3BC}" type="parTrans" cxnId="{30688723-603C-CD4C-90FA-AAC4D0C42C9E}">
      <dgm:prSet/>
      <dgm:spPr/>
      <dgm:t>
        <a:bodyPr/>
        <a:lstStyle/>
        <a:p>
          <a:endParaRPr lang="en-GB"/>
        </a:p>
      </dgm:t>
    </dgm:pt>
    <dgm:pt modelId="{88ACD691-E02F-204F-9204-93633999B3F8}" type="sibTrans" cxnId="{30688723-603C-CD4C-90FA-AAC4D0C42C9E}">
      <dgm:prSet/>
      <dgm:spPr/>
      <dgm:t>
        <a:bodyPr/>
        <a:lstStyle/>
        <a:p>
          <a:endParaRPr lang="en-GB"/>
        </a:p>
      </dgm:t>
    </dgm:pt>
    <dgm:pt modelId="{1E5ADFBE-C03A-724C-82D0-A05E4DDA1256}" type="pres">
      <dgm:prSet presAssocID="{3EDFD594-4B5D-4748-A887-7F70805A7FC8}" presName="Name0" presStyleCnt="0">
        <dgm:presLayoutVars>
          <dgm:dir/>
          <dgm:resizeHandles val="exact"/>
        </dgm:presLayoutVars>
      </dgm:prSet>
      <dgm:spPr/>
    </dgm:pt>
    <dgm:pt modelId="{89B12E51-B126-0A41-87C8-C21886354B73}" type="pres">
      <dgm:prSet presAssocID="{71427362-2E16-C247-9079-702A80552344}" presName="node" presStyleLbl="node1" presStyleIdx="0" presStyleCnt="4">
        <dgm:presLayoutVars>
          <dgm:bulletEnabled val="1"/>
        </dgm:presLayoutVars>
      </dgm:prSet>
      <dgm:spPr/>
    </dgm:pt>
    <dgm:pt modelId="{1ED1EE9F-1185-4F43-B8E6-B67DFFA8001F}" type="pres">
      <dgm:prSet presAssocID="{9A99847D-0C12-DD42-B68E-FFA24B47440F}" presName="sibTrans" presStyleLbl="sibTrans2D1" presStyleIdx="0" presStyleCnt="4"/>
      <dgm:spPr/>
    </dgm:pt>
    <dgm:pt modelId="{626691AD-002F-2748-98A1-D8C255B940A0}" type="pres">
      <dgm:prSet presAssocID="{9A99847D-0C12-DD42-B68E-FFA24B47440F}" presName="connectorText" presStyleLbl="sibTrans2D1" presStyleIdx="0" presStyleCnt="4"/>
      <dgm:spPr/>
    </dgm:pt>
    <dgm:pt modelId="{8334A27A-8A4A-E741-8ABB-8732F761D77F}" type="pres">
      <dgm:prSet presAssocID="{E7BBB69B-0328-B64D-AF89-BA3C26BBC58E}" presName="node" presStyleLbl="node1" presStyleIdx="1" presStyleCnt="4">
        <dgm:presLayoutVars>
          <dgm:bulletEnabled val="1"/>
        </dgm:presLayoutVars>
      </dgm:prSet>
      <dgm:spPr/>
    </dgm:pt>
    <dgm:pt modelId="{A9C88A77-40A3-8248-8E28-2E0D5638FD1F}" type="pres">
      <dgm:prSet presAssocID="{A35813C3-1580-724C-9115-AAED44FE6ADB}" presName="sibTrans" presStyleLbl="sibTrans2D1" presStyleIdx="1" presStyleCnt="4"/>
      <dgm:spPr/>
    </dgm:pt>
    <dgm:pt modelId="{08857D66-4052-D54D-92D6-C622DC09BF52}" type="pres">
      <dgm:prSet presAssocID="{A35813C3-1580-724C-9115-AAED44FE6ADB}" presName="connectorText" presStyleLbl="sibTrans2D1" presStyleIdx="1" presStyleCnt="4"/>
      <dgm:spPr/>
    </dgm:pt>
    <dgm:pt modelId="{05F4C3BD-3609-7F4F-825C-2743019FF6C2}" type="pres">
      <dgm:prSet presAssocID="{104FE1D0-BB60-1741-91A7-9375D4FD0E1C}" presName="node" presStyleLbl="node1" presStyleIdx="2" presStyleCnt="4">
        <dgm:presLayoutVars>
          <dgm:bulletEnabled val="1"/>
        </dgm:presLayoutVars>
      </dgm:prSet>
      <dgm:spPr/>
    </dgm:pt>
    <dgm:pt modelId="{448DE413-5CFE-8143-8220-B80FA1621E3A}" type="pres">
      <dgm:prSet presAssocID="{0EF78644-EF4C-BC47-A566-38CB2F13ECF7}" presName="sibTrans" presStyleLbl="sibTrans2D1" presStyleIdx="2" presStyleCnt="4"/>
      <dgm:spPr/>
    </dgm:pt>
    <dgm:pt modelId="{FFF89B14-4B30-2047-9CBC-2D39155557A0}" type="pres">
      <dgm:prSet presAssocID="{0EF78644-EF4C-BC47-A566-38CB2F13ECF7}" presName="connectorText" presStyleLbl="sibTrans2D1" presStyleIdx="2" presStyleCnt="4"/>
      <dgm:spPr/>
    </dgm:pt>
    <dgm:pt modelId="{5450D0EC-4472-BA48-9E5A-BE7904C24106}" type="pres">
      <dgm:prSet presAssocID="{1EC6E437-A049-BE4C-9647-AE004EFAB782}" presName="node" presStyleLbl="node1" presStyleIdx="3" presStyleCnt="4">
        <dgm:presLayoutVars>
          <dgm:bulletEnabled val="1"/>
        </dgm:presLayoutVars>
      </dgm:prSet>
      <dgm:spPr/>
    </dgm:pt>
    <dgm:pt modelId="{466E3E6F-85D3-2045-98A5-7211DAB65A89}" type="pres">
      <dgm:prSet presAssocID="{88ACD691-E02F-204F-9204-93633999B3F8}" presName="sibTrans" presStyleLbl="sibTrans2D1" presStyleIdx="3" presStyleCnt="4"/>
      <dgm:spPr/>
    </dgm:pt>
    <dgm:pt modelId="{6ABA14A2-084F-7146-926E-70661C125382}" type="pres">
      <dgm:prSet presAssocID="{88ACD691-E02F-204F-9204-93633999B3F8}" presName="connectorText" presStyleLbl="sibTrans2D1" presStyleIdx="3" presStyleCnt="4"/>
      <dgm:spPr/>
    </dgm:pt>
  </dgm:ptLst>
  <dgm:cxnLst>
    <dgm:cxn modelId="{2D22A308-ECF9-D14C-BA2A-65E965F57C7E}" type="presOf" srcId="{88ACD691-E02F-204F-9204-93633999B3F8}" destId="{6ABA14A2-084F-7146-926E-70661C125382}" srcOrd="1" destOrd="0" presId="urn:microsoft.com/office/officeart/2005/8/layout/cycle7"/>
    <dgm:cxn modelId="{7EB0700F-A016-FE4B-9F00-025858A032AB}" type="presOf" srcId="{3EDFD594-4B5D-4748-A887-7F70805A7FC8}" destId="{1E5ADFBE-C03A-724C-82D0-A05E4DDA1256}" srcOrd="0" destOrd="0" presId="urn:microsoft.com/office/officeart/2005/8/layout/cycle7"/>
    <dgm:cxn modelId="{896D6917-048D-1643-9202-975E9190C226}" type="presOf" srcId="{A35813C3-1580-724C-9115-AAED44FE6ADB}" destId="{08857D66-4052-D54D-92D6-C622DC09BF52}" srcOrd="1" destOrd="0" presId="urn:microsoft.com/office/officeart/2005/8/layout/cycle7"/>
    <dgm:cxn modelId="{0194B91A-BD62-244D-829B-C275BC898EE0}" type="presOf" srcId="{88ACD691-E02F-204F-9204-93633999B3F8}" destId="{466E3E6F-85D3-2045-98A5-7211DAB65A89}" srcOrd="0" destOrd="0" presId="urn:microsoft.com/office/officeart/2005/8/layout/cycle7"/>
    <dgm:cxn modelId="{30688723-603C-CD4C-90FA-AAC4D0C42C9E}" srcId="{3EDFD594-4B5D-4748-A887-7F70805A7FC8}" destId="{1EC6E437-A049-BE4C-9647-AE004EFAB782}" srcOrd="3" destOrd="0" parTransId="{9D744440-99DD-9B4C-8A9A-ECAB465EE3BC}" sibTransId="{88ACD691-E02F-204F-9204-93633999B3F8}"/>
    <dgm:cxn modelId="{110CFA3A-30E3-3F4A-93DF-1DF6B691C0EE}" srcId="{3EDFD594-4B5D-4748-A887-7F70805A7FC8}" destId="{71427362-2E16-C247-9079-702A80552344}" srcOrd="0" destOrd="0" parTransId="{80127A3B-959A-4D45-9548-5F3CC408BC30}" sibTransId="{9A99847D-0C12-DD42-B68E-FFA24B47440F}"/>
    <dgm:cxn modelId="{95FB463D-87AD-204C-8764-4F99A072AB27}" type="presOf" srcId="{71427362-2E16-C247-9079-702A80552344}" destId="{89B12E51-B126-0A41-87C8-C21886354B73}" srcOrd="0" destOrd="0" presId="urn:microsoft.com/office/officeart/2005/8/layout/cycle7"/>
    <dgm:cxn modelId="{D7892F4B-063C-B24C-8C2A-DB7E864C5AF8}" type="presOf" srcId="{9A99847D-0C12-DD42-B68E-FFA24B47440F}" destId="{626691AD-002F-2748-98A1-D8C255B940A0}" srcOrd="1" destOrd="0" presId="urn:microsoft.com/office/officeart/2005/8/layout/cycle7"/>
    <dgm:cxn modelId="{EFD1F76F-7659-F343-8862-97DB858B8671}" type="presOf" srcId="{0EF78644-EF4C-BC47-A566-38CB2F13ECF7}" destId="{448DE413-5CFE-8143-8220-B80FA1621E3A}" srcOrd="0" destOrd="0" presId="urn:microsoft.com/office/officeart/2005/8/layout/cycle7"/>
    <dgm:cxn modelId="{36E3438B-2EDC-8145-B02C-BE99DFAC1DCC}" type="presOf" srcId="{E7BBB69B-0328-B64D-AF89-BA3C26BBC58E}" destId="{8334A27A-8A4A-E741-8ABB-8732F761D77F}" srcOrd="0" destOrd="0" presId="urn:microsoft.com/office/officeart/2005/8/layout/cycle7"/>
    <dgm:cxn modelId="{6E96668D-62B2-C043-B762-27E55827AF0F}" type="presOf" srcId="{104FE1D0-BB60-1741-91A7-9375D4FD0E1C}" destId="{05F4C3BD-3609-7F4F-825C-2743019FF6C2}" srcOrd="0" destOrd="0" presId="urn:microsoft.com/office/officeart/2005/8/layout/cycle7"/>
    <dgm:cxn modelId="{6F152DB7-97B8-6342-A52E-41A2631B383A}" srcId="{3EDFD594-4B5D-4748-A887-7F70805A7FC8}" destId="{104FE1D0-BB60-1741-91A7-9375D4FD0E1C}" srcOrd="2" destOrd="0" parTransId="{FFC885FE-893A-E547-A5DE-E9D1FC012CC1}" sibTransId="{0EF78644-EF4C-BC47-A566-38CB2F13ECF7}"/>
    <dgm:cxn modelId="{0BF571D9-AA48-4643-8CC9-641CB631F6EB}" type="presOf" srcId="{9A99847D-0C12-DD42-B68E-FFA24B47440F}" destId="{1ED1EE9F-1185-4F43-B8E6-B67DFFA8001F}" srcOrd="0" destOrd="0" presId="urn:microsoft.com/office/officeart/2005/8/layout/cycle7"/>
    <dgm:cxn modelId="{FC6F1BE7-CE41-EE4F-83EF-3B2A8B2D25A2}" type="presOf" srcId="{0EF78644-EF4C-BC47-A566-38CB2F13ECF7}" destId="{FFF89B14-4B30-2047-9CBC-2D39155557A0}" srcOrd="1" destOrd="0" presId="urn:microsoft.com/office/officeart/2005/8/layout/cycle7"/>
    <dgm:cxn modelId="{1E937AEC-9E7F-4D42-9B02-C3B5E8BBAC6D}" srcId="{3EDFD594-4B5D-4748-A887-7F70805A7FC8}" destId="{E7BBB69B-0328-B64D-AF89-BA3C26BBC58E}" srcOrd="1" destOrd="0" parTransId="{47F4E3BE-F485-0F4A-A7DA-838089574046}" sibTransId="{A35813C3-1580-724C-9115-AAED44FE6ADB}"/>
    <dgm:cxn modelId="{A27C29F7-0BD4-9042-89F3-3359ACBBAEBC}" type="presOf" srcId="{A35813C3-1580-724C-9115-AAED44FE6ADB}" destId="{A9C88A77-40A3-8248-8E28-2E0D5638FD1F}" srcOrd="0" destOrd="0" presId="urn:microsoft.com/office/officeart/2005/8/layout/cycle7"/>
    <dgm:cxn modelId="{147B1AF9-C25E-4B40-A2A3-849F577E692A}" type="presOf" srcId="{1EC6E437-A049-BE4C-9647-AE004EFAB782}" destId="{5450D0EC-4472-BA48-9E5A-BE7904C24106}" srcOrd="0" destOrd="0" presId="urn:microsoft.com/office/officeart/2005/8/layout/cycle7"/>
    <dgm:cxn modelId="{18DFCBA7-6BA5-084F-990E-971D3619C067}" type="presParOf" srcId="{1E5ADFBE-C03A-724C-82D0-A05E4DDA1256}" destId="{89B12E51-B126-0A41-87C8-C21886354B73}" srcOrd="0" destOrd="0" presId="urn:microsoft.com/office/officeart/2005/8/layout/cycle7"/>
    <dgm:cxn modelId="{C61BAD18-1269-6A41-A336-25A51A72ADC7}" type="presParOf" srcId="{1E5ADFBE-C03A-724C-82D0-A05E4DDA1256}" destId="{1ED1EE9F-1185-4F43-B8E6-B67DFFA8001F}" srcOrd="1" destOrd="0" presId="urn:microsoft.com/office/officeart/2005/8/layout/cycle7"/>
    <dgm:cxn modelId="{C961FF8E-D4EC-B94E-98D8-A0ACE4C6999A}" type="presParOf" srcId="{1ED1EE9F-1185-4F43-B8E6-B67DFFA8001F}" destId="{626691AD-002F-2748-98A1-D8C255B940A0}" srcOrd="0" destOrd="0" presId="urn:microsoft.com/office/officeart/2005/8/layout/cycle7"/>
    <dgm:cxn modelId="{12856E37-EB9C-FE45-BB00-FDF574BC5492}" type="presParOf" srcId="{1E5ADFBE-C03A-724C-82D0-A05E4DDA1256}" destId="{8334A27A-8A4A-E741-8ABB-8732F761D77F}" srcOrd="2" destOrd="0" presId="urn:microsoft.com/office/officeart/2005/8/layout/cycle7"/>
    <dgm:cxn modelId="{46D1566E-D546-504C-BC76-7F0758C575AC}" type="presParOf" srcId="{1E5ADFBE-C03A-724C-82D0-A05E4DDA1256}" destId="{A9C88A77-40A3-8248-8E28-2E0D5638FD1F}" srcOrd="3" destOrd="0" presId="urn:microsoft.com/office/officeart/2005/8/layout/cycle7"/>
    <dgm:cxn modelId="{BDD32066-9BAF-624E-A42A-877FCE376CAB}" type="presParOf" srcId="{A9C88A77-40A3-8248-8E28-2E0D5638FD1F}" destId="{08857D66-4052-D54D-92D6-C622DC09BF52}" srcOrd="0" destOrd="0" presId="urn:microsoft.com/office/officeart/2005/8/layout/cycle7"/>
    <dgm:cxn modelId="{74D20217-DF8E-124E-BDF9-9EFA5AF23D92}" type="presParOf" srcId="{1E5ADFBE-C03A-724C-82D0-A05E4DDA1256}" destId="{05F4C3BD-3609-7F4F-825C-2743019FF6C2}" srcOrd="4" destOrd="0" presId="urn:microsoft.com/office/officeart/2005/8/layout/cycle7"/>
    <dgm:cxn modelId="{6BFBBF60-11AC-3D4E-BD3D-54801C60EC48}" type="presParOf" srcId="{1E5ADFBE-C03A-724C-82D0-A05E4DDA1256}" destId="{448DE413-5CFE-8143-8220-B80FA1621E3A}" srcOrd="5" destOrd="0" presId="urn:microsoft.com/office/officeart/2005/8/layout/cycle7"/>
    <dgm:cxn modelId="{6700F568-F284-F346-A062-0B4EBFDB8FDF}" type="presParOf" srcId="{448DE413-5CFE-8143-8220-B80FA1621E3A}" destId="{FFF89B14-4B30-2047-9CBC-2D39155557A0}" srcOrd="0" destOrd="0" presId="urn:microsoft.com/office/officeart/2005/8/layout/cycle7"/>
    <dgm:cxn modelId="{5AC7E916-FA86-4E4E-8810-81144D6B46BC}" type="presParOf" srcId="{1E5ADFBE-C03A-724C-82D0-A05E4DDA1256}" destId="{5450D0EC-4472-BA48-9E5A-BE7904C24106}" srcOrd="6" destOrd="0" presId="urn:microsoft.com/office/officeart/2005/8/layout/cycle7"/>
    <dgm:cxn modelId="{C08B2EEC-620C-824B-AB9F-9B0EB148CDA9}" type="presParOf" srcId="{1E5ADFBE-C03A-724C-82D0-A05E4DDA1256}" destId="{466E3E6F-85D3-2045-98A5-7211DAB65A89}" srcOrd="7" destOrd="0" presId="urn:microsoft.com/office/officeart/2005/8/layout/cycle7"/>
    <dgm:cxn modelId="{257AF274-035E-2D48-9E6B-4B3DF3C1F9F5}" type="presParOf" srcId="{466E3E6F-85D3-2045-98A5-7211DAB65A89}" destId="{6ABA14A2-084F-7146-926E-70661C12538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12E51-B126-0A41-87C8-C21886354B73}">
      <dsp:nvSpPr>
        <dsp:cNvPr id="0" name=""/>
        <dsp:cNvSpPr/>
      </dsp:nvSpPr>
      <dsp:spPr>
        <a:xfrm>
          <a:off x="2319775" y="1338"/>
          <a:ext cx="1724682" cy="8623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Policy Steering Group</a:t>
          </a:r>
        </a:p>
      </dsp:txBody>
      <dsp:txXfrm>
        <a:off x="2345032" y="26595"/>
        <a:ext cx="1674168" cy="811827"/>
      </dsp:txXfrm>
    </dsp:sp>
    <dsp:sp modelId="{1ED1EE9F-1185-4F43-B8E6-B67DFFA8001F}">
      <dsp:nvSpPr>
        <dsp:cNvPr id="0" name=""/>
        <dsp:cNvSpPr/>
      </dsp:nvSpPr>
      <dsp:spPr>
        <a:xfrm rot="2700000">
          <a:off x="3561180" y="1109410"/>
          <a:ext cx="897493" cy="3018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651726" y="1169774"/>
        <a:ext cx="716401" cy="181091"/>
      </dsp:txXfrm>
    </dsp:sp>
    <dsp:sp modelId="{8334A27A-8A4A-E741-8ABB-8732F761D77F}">
      <dsp:nvSpPr>
        <dsp:cNvPr id="0" name=""/>
        <dsp:cNvSpPr/>
      </dsp:nvSpPr>
      <dsp:spPr>
        <a:xfrm>
          <a:off x="3975397" y="1656959"/>
          <a:ext cx="1724682" cy="8623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Business Council</a:t>
          </a:r>
        </a:p>
      </dsp:txBody>
      <dsp:txXfrm>
        <a:off x="4000654" y="1682216"/>
        <a:ext cx="1674168" cy="811827"/>
      </dsp:txXfrm>
    </dsp:sp>
    <dsp:sp modelId="{A9C88A77-40A3-8248-8E28-2E0D5638FD1F}">
      <dsp:nvSpPr>
        <dsp:cNvPr id="0" name=""/>
        <dsp:cNvSpPr/>
      </dsp:nvSpPr>
      <dsp:spPr>
        <a:xfrm rot="8100000">
          <a:off x="3561180" y="2765031"/>
          <a:ext cx="897493" cy="3018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651726" y="2825395"/>
        <a:ext cx="716401" cy="181091"/>
      </dsp:txXfrm>
    </dsp:sp>
    <dsp:sp modelId="{05F4C3BD-3609-7F4F-825C-2743019FF6C2}">
      <dsp:nvSpPr>
        <dsp:cNvPr id="0" name=""/>
        <dsp:cNvSpPr/>
      </dsp:nvSpPr>
      <dsp:spPr>
        <a:xfrm>
          <a:off x="2319775" y="3312581"/>
          <a:ext cx="1724682" cy="8623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5 Challenges</a:t>
          </a:r>
        </a:p>
      </dsp:txBody>
      <dsp:txXfrm>
        <a:off x="2345032" y="3337838"/>
        <a:ext cx="1674168" cy="811827"/>
      </dsp:txXfrm>
    </dsp:sp>
    <dsp:sp modelId="{448DE413-5CFE-8143-8220-B80FA1621E3A}">
      <dsp:nvSpPr>
        <dsp:cNvPr id="0" name=""/>
        <dsp:cNvSpPr/>
      </dsp:nvSpPr>
      <dsp:spPr>
        <a:xfrm rot="13500000">
          <a:off x="1905559" y="2765031"/>
          <a:ext cx="897493" cy="3018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1996105" y="2825395"/>
        <a:ext cx="716401" cy="181091"/>
      </dsp:txXfrm>
    </dsp:sp>
    <dsp:sp modelId="{5450D0EC-4472-BA48-9E5A-BE7904C24106}">
      <dsp:nvSpPr>
        <dsp:cNvPr id="0" name=""/>
        <dsp:cNvSpPr/>
      </dsp:nvSpPr>
      <dsp:spPr>
        <a:xfrm>
          <a:off x="664154" y="1656959"/>
          <a:ext cx="1724682" cy="8623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Policy Groups &amp; Expert Panels</a:t>
          </a:r>
        </a:p>
      </dsp:txBody>
      <dsp:txXfrm>
        <a:off x="689411" y="1682216"/>
        <a:ext cx="1674168" cy="811827"/>
      </dsp:txXfrm>
    </dsp:sp>
    <dsp:sp modelId="{466E3E6F-85D3-2045-98A5-7211DAB65A89}">
      <dsp:nvSpPr>
        <dsp:cNvPr id="0" name=""/>
        <dsp:cNvSpPr/>
      </dsp:nvSpPr>
      <dsp:spPr>
        <a:xfrm rot="18900000">
          <a:off x="1905559" y="1109410"/>
          <a:ext cx="897493" cy="3018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996105" y="1169774"/>
        <a:ext cx="716401" cy="181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E815D4-9942-5B5C-AAB6-7EB1732405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3BE11-1D8F-78B1-A27F-36B2BE55C2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E56A-D567-8143-9D93-ADDE3CDDC83A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B447B-DDD3-9D3E-3E8F-79DD4A23E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F2C40-F91E-5734-7604-9B51A6BFE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5566C-B2E8-794D-A5B5-0F3289A22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17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85B2F-51B4-4C49-AD07-EFDF706700B7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F47F9-9A7A-B044-9385-C68D84056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1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717E-062D-3C40-8AB0-364410A80A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3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6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6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4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9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29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26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AF3BE-60B3-904A-ABE0-38FA74E26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6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BB77F0-C990-464B-8C58-D22B170B5FAB}"/>
              </a:ext>
            </a:extLst>
          </p:cNvPr>
          <p:cNvSpPr/>
          <p:nvPr userDrawn="1"/>
        </p:nvSpPr>
        <p:spPr>
          <a:xfrm>
            <a:off x="8740877" y="3810000"/>
            <a:ext cx="3451123" cy="3048000"/>
          </a:xfrm>
          <a:prstGeom prst="rect">
            <a:avLst/>
          </a:prstGeom>
          <a:solidFill>
            <a:srgbClr val="E30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96ED4-4C9F-8543-BE5A-843ACE468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83" y="4045526"/>
            <a:ext cx="3539836" cy="7065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A8E299-6379-F64A-B734-8C208A98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3" y="1874980"/>
            <a:ext cx="3539836" cy="193501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AD1DD6-D4F0-CF40-9E9C-C69B24A04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9917" y="526472"/>
            <a:ext cx="8032074" cy="6348062"/>
          </a:xfrm>
          <a:custGeom>
            <a:avLst/>
            <a:gdLst>
              <a:gd name="connsiteX0" fmla="*/ 4163291 w 8326581"/>
              <a:gd name="connsiteY0" fmla="*/ 0 h 8326581"/>
              <a:gd name="connsiteX1" fmla="*/ 8326581 w 8326581"/>
              <a:gd name="connsiteY1" fmla="*/ 0 h 8326581"/>
              <a:gd name="connsiteX2" fmla="*/ 8326581 w 8326581"/>
              <a:gd name="connsiteY2" fmla="*/ 0 h 8326581"/>
              <a:gd name="connsiteX3" fmla="*/ 8326581 w 8326581"/>
              <a:gd name="connsiteY3" fmla="*/ 4163291 h 8326581"/>
              <a:gd name="connsiteX4" fmla="*/ 4163290 w 8326581"/>
              <a:gd name="connsiteY4" fmla="*/ 8326582 h 8326581"/>
              <a:gd name="connsiteX5" fmla="*/ 0 w 8326581"/>
              <a:gd name="connsiteY5" fmla="*/ 8326581 h 8326581"/>
              <a:gd name="connsiteX6" fmla="*/ 0 w 8326581"/>
              <a:gd name="connsiteY6" fmla="*/ 8326581 h 8326581"/>
              <a:gd name="connsiteX7" fmla="*/ 0 w 8326581"/>
              <a:gd name="connsiteY7" fmla="*/ 4163291 h 8326581"/>
              <a:gd name="connsiteX8" fmla="*/ 4163291 w 8326581"/>
              <a:gd name="connsiteY8" fmla="*/ 0 h 8326581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4163291 h 8326582"/>
              <a:gd name="connsiteX3" fmla="*/ 4163290 w 8326581"/>
              <a:gd name="connsiteY3" fmla="*/ 8326582 h 8326582"/>
              <a:gd name="connsiteX4" fmla="*/ 0 w 8326581"/>
              <a:gd name="connsiteY4" fmla="*/ 8326581 h 8326582"/>
              <a:gd name="connsiteX5" fmla="*/ 0 w 8326581"/>
              <a:gd name="connsiteY5" fmla="*/ 8326581 h 8326582"/>
              <a:gd name="connsiteX6" fmla="*/ 0 w 8326581"/>
              <a:gd name="connsiteY6" fmla="*/ 4163291 h 8326582"/>
              <a:gd name="connsiteX7" fmla="*/ 1170708 w 8326581"/>
              <a:gd name="connsiteY7" fmla="*/ 1260764 h 8326582"/>
              <a:gd name="connsiteX8" fmla="*/ 4163291 w 8326581"/>
              <a:gd name="connsiteY8" fmla="*/ 0 h 8326582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026612 h 8092430"/>
              <a:gd name="connsiteX1" fmla="*/ 8326581 w 8326581"/>
              <a:gd name="connsiteY1" fmla="*/ 167630 h 8092430"/>
              <a:gd name="connsiteX2" fmla="*/ 8326581 w 8326581"/>
              <a:gd name="connsiteY2" fmla="*/ 3929139 h 8092430"/>
              <a:gd name="connsiteX3" fmla="*/ 4163290 w 8326581"/>
              <a:gd name="connsiteY3" fmla="*/ 8092430 h 8092430"/>
              <a:gd name="connsiteX4" fmla="*/ 0 w 8326581"/>
              <a:gd name="connsiteY4" fmla="*/ 8092429 h 8092430"/>
              <a:gd name="connsiteX5" fmla="*/ 0 w 8326581"/>
              <a:gd name="connsiteY5" fmla="*/ 8092429 h 8092430"/>
              <a:gd name="connsiteX6" fmla="*/ 0 w 8326581"/>
              <a:gd name="connsiteY6" fmla="*/ 3929139 h 8092430"/>
              <a:gd name="connsiteX7" fmla="*/ 1170708 w 8326581"/>
              <a:gd name="connsiteY7" fmla="*/ 1026612 h 8092430"/>
              <a:gd name="connsiteX0" fmla="*/ 1170708 w 8326581"/>
              <a:gd name="connsiteY0" fmla="*/ 216688 h 7282506"/>
              <a:gd name="connsiteX1" fmla="*/ 7162799 w 8326581"/>
              <a:gd name="connsiteY1" fmla="*/ 1158797 h 7282506"/>
              <a:gd name="connsiteX2" fmla="*/ 8326581 w 8326581"/>
              <a:gd name="connsiteY2" fmla="*/ 3119215 h 7282506"/>
              <a:gd name="connsiteX3" fmla="*/ 4163290 w 8326581"/>
              <a:gd name="connsiteY3" fmla="*/ 7282506 h 7282506"/>
              <a:gd name="connsiteX4" fmla="*/ 0 w 8326581"/>
              <a:gd name="connsiteY4" fmla="*/ 7282505 h 7282506"/>
              <a:gd name="connsiteX5" fmla="*/ 0 w 8326581"/>
              <a:gd name="connsiteY5" fmla="*/ 7282505 h 7282506"/>
              <a:gd name="connsiteX6" fmla="*/ 0 w 8326581"/>
              <a:gd name="connsiteY6" fmla="*/ 3119215 h 7282506"/>
              <a:gd name="connsiteX7" fmla="*/ 1170708 w 8326581"/>
              <a:gd name="connsiteY7" fmla="*/ 216688 h 7282506"/>
              <a:gd name="connsiteX0" fmla="*/ 1170708 w 8326581"/>
              <a:gd name="connsiteY0" fmla="*/ 445074 h 7510892"/>
              <a:gd name="connsiteX1" fmla="*/ 8049490 w 8326581"/>
              <a:gd name="connsiteY1" fmla="*/ 445074 h 7510892"/>
              <a:gd name="connsiteX2" fmla="*/ 8326581 w 8326581"/>
              <a:gd name="connsiteY2" fmla="*/ 3347601 h 7510892"/>
              <a:gd name="connsiteX3" fmla="*/ 4163290 w 8326581"/>
              <a:gd name="connsiteY3" fmla="*/ 7510892 h 7510892"/>
              <a:gd name="connsiteX4" fmla="*/ 0 w 8326581"/>
              <a:gd name="connsiteY4" fmla="*/ 7510891 h 7510892"/>
              <a:gd name="connsiteX5" fmla="*/ 0 w 8326581"/>
              <a:gd name="connsiteY5" fmla="*/ 7510891 h 7510892"/>
              <a:gd name="connsiteX6" fmla="*/ 0 w 8326581"/>
              <a:gd name="connsiteY6" fmla="*/ 3347601 h 7510892"/>
              <a:gd name="connsiteX7" fmla="*/ 1170708 w 8326581"/>
              <a:gd name="connsiteY7" fmla="*/ 445074 h 7510892"/>
              <a:gd name="connsiteX0" fmla="*/ 1170708 w 8326581"/>
              <a:gd name="connsiteY0" fmla="*/ 327430 h 7393248"/>
              <a:gd name="connsiteX1" fmla="*/ 8049490 w 8326581"/>
              <a:gd name="connsiteY1" fmla="*/ 327430 h 7393248"/>
              <a:gd name="connsiteX2" fmla="*/ 8326581 w 8326581"/>
              <a:gd name="connsiteY2" fmla="*/ 3229957 h 7393248"/>
              <a:gd name="connsiteX3" fmla="*/ 4163290 w 8326581"/>
              <a:gd name="connsiteY3" fmla="*/ 7393248 h 7393248"/>
              <a:gd name="connsiteX4" fmla="*/ 0 w 8326581"/>
              <a:gd name="connsiteY4" fmla="*/ 7393247 h 7393248"/>
              <a:gd name="connsiteX5" fmla="*/ 0 w 8326581"/>
              <a:gd name="connsiteY5" fmla="*/ 7393247 h 7393248"/>
              <a:gd name="connsiteX6" fmla="*/ 0 w 8326581"/>
              <a:gd name="connsiteY6" fmla="*/ 3229957 h 7393248"/>
              <a:gd name="connsiteX7" fmla="*/ 1170708 w 8326581"/>
              <a:gd name="connsiteY7" fmla="*/ 327430 h 7393248"/>
              <a:gd name="connsiteX0" fmla="*/ 1170708 w 8326581"/>
              <a:gd name="connsiteY0" fmla="*/ 47866 h 7113684"/>
              <a:gd name="connsiteX1" fmla="*/ 8049490 w 8326581"/>
              <a:gd name="connsiteY1" fmla="*/ 47866 h 7113684"/>
              <a:gd name="connsiteX2" fmla="*/ 8326581 w 8326581"/>
              <a:gd name="connsiteY2" fmla="*/ 2950393 h 7113684"/>
              <a:gd name="connsiteX3" fmla="*/ 4163290 w 8326581"/>
              <a:gd name="connsiteY3" fmla="*/ 7113684 h 7113684"/>
              <a:gd name="connsiteX4" fmla="*/ 0 w 8326581"/>
              <a:gd name="connsiteY4" fmla="*/ 7113683 h 7113684"/>
              <a:gd name="connsiteX5" fmla="*/ 0 w 8326581"/>
              <a:gd name="connsiteY5" fmla="*/ 7113683 h 7113684"/>
              <a:gd name="connsiteX6" fmla="*/ 0 w 8326581"/>
              <a:gd name="connsiteY6" fmla="*/ 2950393 h 7113684"/>
              <a:gd name="connsiteX7" fmla="*/ 1170708 w 8326581"/>
              <a:gd name="connsiteY7" fmla="*/ 47866 h 7113684"/>
              <a:gd name="connsiteX0" fmla="*/ 1170708 w 8326581"/>
              <a:gd name="connsiteY0" fmla="*/ 9334 h 7075152"/>
              <a:gd name="connsiteX1" fmla="*/ 3629890 w 8326581"/>
              <a:gd name="connsiteY1" fmla="*/ 161734 h 7075152"/>
              <a:gd name="connsiteX2" fmla="*/ 8326581 w 8326581"/>
              <a:gd name="connsiteY2" fmla="*/ 2911861 h 7075152"/>
              <a:gd name="connsiteX3" fmla="*/ 4163290 w 8326581"/>
              <a:gd name="connsiteY3" fmla="*/ 7075152 h 7075152"/>
              <a:gd name="connsiteX4" fmla="*/ 0 w 8326581"/>
              <a:gd name="connsiteY4" fmla="*/ 7075151 h 7075152"/>
              <a:gd name="connsiteX5" fmla="*/ 0 w 8326581"/>
              <a:gd name="connsiteY5" fmla="*/ 7075151 h 7075152"/>
              <a:gd name="connsiteX6" fmla="*/ 0 w 8326581"/>
              <a:gd name="connsiteY6" fmla="*/ 2911861 h 7075152"/>
              <a:gd name="connsiteX7" fmla="*/ 1170708 w 8326581"/>
              <a:gd name="connsiteY7" fmla="*/ 9334 h 7075152"/>
              <a:gd name="connsiteX0" fmla="*/ 1170708 w 8326581"/>
              <a:gd name="connsiteY0" fmla="*/ 42755 h 7108573"/>
              <a:gd name="connsiteX1" fmla="*/ 8038605 w 8326581"/>
              <a:gd name="connsiteY1" fmla="*/ 51464 h 7108573"/>
              <a:gd name="connsiteX2" fmla="*/ 8326581 w 8326581"/>
              <a:gd name="connsiteY2" fmla="*/ 2945282 h 7108573"/>
              <a:gd name="connsiteX3" fmla="*/ 4163290 w 8326581"/>
              <a:gd name="connsiteY3" fmla="*/ 7108573 h 7108573"/>
              <a:gd name="connsiteX4" fmla="*/ 0 w 8326581"/>
              <a:gd name="connsiteY4" fmla="*/ 7108572 h 7108573"/>
              <a:gd name="connsiteX5" fmla="*/ 0 w 8326581"/>
              <a:gd name="connsiteY5" fmla="*/ 7108572 h 7108573"/>
              <a:gd name="connsiteX6" fmla="*/ 0 w 8326581"/>
              <a:gd name="connsiteY6" fmla="*/ 2945282 h 7108573"/>
              <a:gd name="connsiteX7" fmla="*/ 1170708 w 8326581"/>
              <a:gd name="connsiteY7" fmla="*/ 42755 h 7108573"/>
              <a:gd name="connsiteX0" fmla="*/ 1170708 w 8326581"/>
              <a:gd name="connsiteY0" fmla="*/ 23950 h 7089768"/>
              <a:gd name="connsiteX1" fmla="*/ 8038605 w 8326581"/>
              <a:gd name="connsiteY1" fmla="*/ 32659 h 7089768"/>
              <a:gd name="connsiteX2" fmla="*/ 8326581 w 8326581"/>
              <a:gd name="connsiteY2" fmla="*/ 2926477 h 7089768"/>
              <a:gd name="connsiteX3" fmla="*/ 4163290 w 8326581"/>
              <a:gd name="connsiteY3" fmla="*/ 7089768 h 7089768"/>
              <a:gd name="connsiteX4" fmla="*/ 0 w 8326581"/>
              <a:gd name="connsiteY4" fmla="*/ 7089767 h 7089768"/>
              <a:gd name="connsiteX5" fmla="*/ 0 w 8326581"/>
              <a:gd name="connsiteY5" fmla="*/ 7089767 h 7089768"/>
              <a:gd name="connsiteX6" fmla="*/ 0 w 8326581"/>
              <a:gd name="connsiteY6" fmla="*/ 2926477 h 7089768"/>
              <a:gd name="connsiteX7" fmla="*/ 1170708 w 8326581"/>
              <a:gd name="connsiteY7" fmla="*/ 23950 h 708976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152400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4163290 w 8032074"/>
              <a:gd name="connsiteY3" fmla="*/ 7065818 h 7065818"/>
              <a:gd name="connsiteX4" fmla="*/ 0 w 8032074"/>
              <a:gd name="connsiteY4" fmla="*/ 7065817 h 7065818"/>
              <a:gd name="connsiteX5" fmla="*/ 0 w 8032074"/>
              <a:gd name="connsiteY5" fmla="*/ 7065817 h 7065818"/>
              <a:gd name="connsiteX6" fmla="*/ 0 w 8032074"/>
              <a:gd name="connsiteY6" fmla="*/ 2902527 h 7065818"/>
              <a:gd name="connsiteX7" fmla="*/ 1170708 w 8032074"/>
              <a:gd name="connsiteY7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7065817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6348062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6689292"/>
              <a:gd name="connsiteX1" fmla="*/ 8032074 w 8032074"/>
              <a:gd name="connsiteY1" fmla="*/ 8709 h 6689292"/>
              <a:gd name="connsiteX2" fmla="*/ 8030885 w 8032074"/>
              <a:gd name="connsiteY2" fmla="*/ 4424349 h 6689292"/>
              <a:gd name="connsiteX3" fmla="*/ 6180243 w 8032074"/>
              <a:gd name="connsiteY3" fmla="*/ 6346274 h 6689292"/>
              <a:gd name="connsiteX4" fmla="*/ 0 w 8032074"/>
              <a:gd name="connsiteY4" fmla="*/ 6348062 h 6689292"/>
              <a:gd name="connsiteX5" fmla="*/ 0 w 8032074"/>
              <a:gd name="connsiteY5" fmla="*/ 2902527 h 6689292"/>
              <a:gd name="connsiteX6" fmla="*/ 1170708 w 8032074"/>
              <a:gd name="connsiteY6" fmla="*/ 0 h 6689292"/>
              <a:gd name="connsiteX0" fmla="*/ 1170708 w 8032074"/>
              <a:gd name="connsiteY0" fmla="*/ 0 h 6587339"/>
              <a:gd name="connsiteX1" fmla="*/ 8032074 w 8032074"/>
              <a:gd name="connsiteY1" fmla="*/ 8709 h 6587339"/>
              <a:gd name="connsiteX2" fmla="*/ 8030885 w 8032074"/>
              <a:gd name="connsiteY2" fmla="*/ 4424349 h 6587339"/>
              <a:gd name="connsiteX3" fmla="*/ 6180243 w 8032074"/>
              <a:gd name="connsiteY3" fmla="*/ 6346274 h 6587339"/>
              <a:gd name="connsiteX4" fmla="*/ 0 w 8032074"/>
              <a:gd name="connsiteY4" fmla="*/ 6348062 h 6587339"/>
              <a:gd name="connsiteX5" fmla="*/ 0 w 8032074"/>
              <a:gd name="connsiteY5" fmla="*/ 2902527 h 6587339"/>
              <a:gd name="connsiteX6" fmla="*/ 1170708 w 8032074"/>
              <a:gd name="connsiteY6" fmla="*/ 0 h 658733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  <a:gd name="connsiteX0" fmla="*/ 1170708 w 8032074"/>
              <a:gd name="connsiteY0" fmla="*/ 0 h 6348189"/>
              <a:gd name="connsiteX1" fmla="*/ 8032074 w 8032074"/>
              <a:gd name="connsiteY1" fmla="*/ 8709 h 6348189"/>
              <a:gd name="connsiteX2" fmla="*/ 8030885 w 8032074"/>
              <a:gd name="connsiteY2" fmla="*/ 4424349 h 6348189"/>
              <a:gd name="connsiteX3" fmla="*/ 6180243 w 8032074"/>
              <a:gd name="connsiteY3" fmla="*/ 6346274 h 6348189"/>
              <a:gd name="connsiteX4" fmla="*/ 0 w 8032074"/>
              <a:gd name="connsiteY4" fmla="*/ 6348062 h 6348189"/>
              <a:gd name="connsiteX5" fmla="*/ 0 w 8032074"/>
              <a:gd name="connsiteY5" fmla="*/ 2902527 h 6348189"/>
              <a:gd name="connsiteX6" fmla="*/ 1170708 w 8032074"/>
              <a:gd name="connsiteY6" fmla="*/ 0 h 634818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2074" h="6348062">
                <a:moveTo>
                  <a:pt x="1170708" y="0"/>
                </a:moveTo>
                <a:lnTo>
                  <a:pt x="8032074" y="8709"/>
                </a:lnTo>
                <a:cubicBezTo>
                  <a:pt x="8031678" y="1480589"/>
                  <a:pt x="8031281" y="2952469"/>
                  <a:pt x="8030885" y="4424349"/>
                </a:cubicBezTo>
                <a:cubicBezTo>
                  <a:pt x="7722246" y="5480610"/>
                  <a:pt x="6982158" y="6083010"/>
                  <a:pt x="6180243" y="6346274"/>
                </a:cubicBezTo>
                <a:lnTo>
                  <a:pt x="0" y="6348062"/>
                </a:lnTo>
                <a:lnTo>
                  <a:pt x="0" y="2902527"/>
                </a:lnTo>
                <a:cubicBezTo>
                  <a:pt x="28864" y="1766455"/>
                  <a:pt x="365990" y="763155"/>
                  <a:pt x="117070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5F49-2507-5744-B984-26F56976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EF16-1DF2-5340-AF33-63A4FE95B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3AD44-AF47-5E44-B5F7-94E94D900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00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71F2-E4B4-E64E-A569-D274A6F01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062A6-2B6B-8D46-A146-E2FD72386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60E0F-0C59-524D-B73A-9B61A70C3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750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0E9C-A150-7147-99B0-C3AE6C83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3CAB1-B471-BB4C-B7D3-207306B41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44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14B77-44A9-DF4D-AE7B-20FB636AD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A0058-B5C1-F841-9C7A-360EE3147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1189703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1978105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2" name="Round Diagonal Corner of Rectangle 22">
            <a:extLst>
              <a:ext uri="{FF2B5EF4-FFF2-40B4-BE49-F238E27FC236}">
                <a16:creationId xmlns:a16="http://schemas.microsoft.com/office/drawing/2014/main" id="{22E1DCDC-752A-281B-A9DF-027AB77E71DC}"/>
              </a:ext>
            </a:extLst>
          </p:cNvPr>
          <p:cNvSpPr/>
          <p:nvPr userDrawn="1"/>
        </p:nvSpPr>
        <p:spPr>
          <a:xfrm rot="16200000">
            <a:off x="9744776" y="-2036474"/>
            <a:ext cx="1111509" cy="5184449"/>
          </a:xfrm>
          <a:custGeom>
            <a:avLst/>
            <a:gdLst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3430843 w 3430843"/>
              <a:gd name="connsiteY3" fmla="*/ 6148554 h 7206146"/>
              <a:gd name="connsiteX4" fmla="*/ 2373251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7206146 h 7206146"/>
              <a:gd name="connsiteX7" fmla="*/ 0 w 3430843"/>
              <a:gd name="connsiteY7" fmla="*/ 1057592 h 7206146"/>
              <a:gd name="connsiteX8" fmla="*/ 1057592 w 3430843"/>
              <a:gd name="connsiteY8" fmla="*/ 0 h 7206146"/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2373251 w 3430843"/>
              <a:gd name="connsiteY3" fmla="*/ 7206146 h 7206146"/>
              <a:gd name="connsiteX4" fmla="*/ 0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1057592 h 7206146"/>
              <a:gd name="connsiteX7" fmla="*/ 1057592 w 3430843"/>
              <a:gd name="connsiteY7" fmla="*/ 0 h 7206146"/>
              <a:gd name="connsiteX0" fmla="*/ 2373251 w 3430843"/>
              <a:gd name="connsiteY0" fmla="*/ 7206146 h 7297586"/>
              <a:gd name="connsiteX1" fmla="*/ 0 w 3430843"/>
              <a:gd name="connsiteY1" fmla="*/ 7206146 h 7297586"/>
              <a:gd name="connsiteX2" fmla="*/ 0 w 3430843"/>
              <a:gd name="connsiteY2" fmla="*/ 7206146 h 7297586"/>
              <a:gd name="connsiteX3" fmla="*/ 0 w 3430843"/>
              <a:gd name="connsiteY3" fmla="*/ 1057592 h 7297586"/>
              <a:gd name="connsiteX4" fmla="*/ 1057592 w 3430843"/>
              <a:gd name="connsiteY4" fmla="*/ 0 h 7297586"/>
              <a:gd name="connsiteX5" fmla="*/ 3430843 w 3430843"/>
              <a:gd name="connsiteY5" fmla="*/ 0 h 7297586"/>
              <a:gd name="connsiteX6" fmla="*/ 3430843 w 3430843"/>
              <a:gd name="connsiteY6" fmla="*/ 0 h 7297586"/>
              <a:gd name="connsiteX7" fmla="*/ 2464691 w 3430843"/>
              <a:gd name="connsiteY7" fmla="*/ 7297586 h 7297586"/>
              <a:gd name="connsiteX0" fmla="*/ 2373251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7206146 h 7206146"/>
              <a:gd name="connsiteX3" fmla="*/ 0 w 3430843"/>
              <a:gd name="connsiteY3" fmla="*/ 1057592 h 7206146"/>
              <a:gd name="connsiteX4" fmla="*/ 1057592 w 3430843"/>
              <a:gd name="connsiteY4" fmla="*/ 0 h 7206146"/>
              <a:gd name="connsiteX5" fmla="*/ 3430843 w 3430843"/>
              <a:gd name="connsiteY5" fmla="*/ 0 h 7206146"/>
              <a:gd name="connsiteX6" fmla="*/ 3430843 w 3430843"/>
              <a:gd name="connsiteY6" fmla="*/ 0 h 7206146"/>
              <a:gd name="connsiteX0" fmla="*/ 0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1057592 h 7206146"/>
              <a:gd name="connsiteX3" fmla="*/ 1057592 w 3430843"/>
              <a:gd name="connsiteY3" fmla="*/ 0 h 7206146"/>
              <a:gd name="connsiteX4" fmla="*/ 3430843 w 3430843"/>
              <a:gd name="connsiteY4" fmla="*/ 0 h 7206146"/>
              <a:gd name="connsiteX5" fmla="*/ 3430843 w 3430843"/>
              <a:gd name="connsiteY5" fmla="*/ 0 h 7206146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6" fmla="*/ 3430843 w 3430843"/>
              <a:gd name="connsiteY6" fmla="*/ 14991 h 7221137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0" fmla="*/ 0 w 1516242"/>
              <a:gd name="connsiteY0" fmla="*/ 7221137 h 7221137"/>
              <a:gd name="connsiteX1" fmla="*/ 0 w 1516242"/>
              <a:gd name="connsiteY1" fmla="*/ 7221137 h 7221137"/>
              <a:gd name="connsiteX2" fmla="*/ 0 w 1516242"/>
              <a:gd name="connsiteY2" fmla="*/ 1072583 h 7221137"/>
              <a:gd name="connsiteX3" fmla="*/ 1057592 w 1516242"/>
              <a:gd name="connsiteY3" fmla="*/ 14991 h 7221137"/>
              <a:gd name="connsiteX4" fmla="*/ 1516242 w 1516242"/>
              <a:gd name="connsiteY4" fmla="*/ 0 h 722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42" h="7221137">
                <a:moveTo>
                  <a:pt x="0" y="7221137"/>
                </a:moveTo>
                <a:lnTo>
                  <a:pt x="0" y="7221137"/>
                </a:lnTo>
                <a:lnTo>
                  <a:pt x="0" y="1072583"/>
                </a:lnTo>
                <a:cubicBezTo>
                  <a:pt x="0" y="488491"/>
                  <a:pt x="473500" y="14991"/>
                  <a:pt x="1057592" y="14991"/>
                </a:cubicBezTo>
                <a:lnTo>
                  <a:pt x="1516242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9122F334-BBA2-40C5-0217-71BE5EF8A2B0}"/>
              </a:ext>
            </a:extLst>
          </p:cNvPr>
          <p:cNvSpPr/>
          <p:nvPr userDrawn="1"/>
        </p:nvSpPr>
        <p:spPr>
          <a:xfrm rot="16200000">
            <a:off x="8914831" y="1134086"/>
            <a:ext cx="425964" cy="4259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2F0DD-B952-49C8-21E0-5969A397C17A}"/>
              </a:ext>
            </a:extLst>
          </p:cNvPr>
          <p:cNvSpPr txBox="1"/>
          <p:nvPr userDrawn="1"/>
        </p:nvSpPr>
        <p:spPr>
          <a:xfrm>
            <a:off x="8854867" y="518413"/>
            <a:ext cx="318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>
                <a:solidFill>
                  <a:schemeClr val="tx2"/>
                </a:solidFill>
                <a:latin typeface="Montserrat" pitchFamily="2" charset="77"/>
              </a:rPr>
              <a:t>British Chambers of Commerce </a:t>
            </a:r>
            <a:br>
              <a:rPr lang="en-GB" sz="1400">
                <a:solidFill>
                  <a:schemeClr val="tx2"/>
                </a:solidFill>
                <a:latin typeface="Montserrat" pitchFamily="2" charset="77"/>
              </a:rPr>
            </a:br>
            <a:r>
              <a:rPr lang="en-GB" sz="1400">
                <a:latin typeface="Montserrat" pitchFamily="2" charset="77"/>
              </a:rPr>
              <a:t>Where Business Belongs</a:t>
            </a:r>
            <a:endParaRPr lang="en-US" sz="140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6308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65125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0456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B4438-3EDA-764F-A8FE-6E0CB0E7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65125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0456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65125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4185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65125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445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AC1506-21F2-E94D-A230-B7F85752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1189703"/>
            <a:ext cx="5651090" cy="608269"/>
          </a:xfrm>
          <a:prstGeom prst="rect">
            <a:avLst/>
          </a:prstGeom>
        </p:spPr>
        <p:txBody>
          <a:bodyPr/>
          <a:lstStyle>
            <a:lvl1pPr>
              <a:defRPr sz="3200" b="1" i="0">
                <a:latin typeface="Montserrat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1978105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4" name="Round Diagonal Corner of Rectangle 22">
            <a:extLst>
              <a:ext uri="{FF2B5EF4-FFF2-40B4-BE49-F238E27FC236}">
                <a16:creationId xmlns:a16="http://schemas.microsoft.com/office/drawing/2014/main" id="{ACF3B511-5AB8-0547-A33C-B4DBDCD71739}"/>
              </a:ext>
            </a:extLst>
          </p:cNvPr>
          <p:cNvSpPr/>
          <p:nvPr userDrawn="1"/>
        </p:nvSpPr>
        <p:spPr>
          <a:xfrm rot="16200000">
            <a:off x="9468731" y="-1684847"/>
            <a:ext cx="962846" cy="4483694"/>
          </a:xfrm>
          <a:custGeom>
            <a:avLst/>
            <a:gdLst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3430843 w 3430843"/>
              <a:gd name="connsiteY3" fmla="*/ 6148554 h 7206146"/>
              <a:gd name="connsiteX4" fmla="*/ 2373251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7206146 h 7206146"/>
              <a:gd name="connsiteX7" fmla="*/ 0 w 3430843"/>
              <a:gd name="connsiteY7" fmla="*/ 1057592 h 7206146"/>
              <a:gd name="connsiteX8" fmla="*/ 1057592 w 3430843"/>
              <a:gd name="connsiteY8" fmla="*/ 0 h 7206146"/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2373251 w 3430843"/>
              <a:gd name="connsiteY3" fmla="*/ 7206146 h 7206146"/>
              <a:gd name="connsiteX4" fmla="*/ 0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1057592 h 7206146"/>
              <a:gd name="connsiteX7" fmla="*/ 1057592 w 3430843"/>
              <a:gd name="connsiteY7" fmla="*/ 0 h 7206146"/>
              <a:gd name="connsiteX0" fmla="*/ 2373251 w 3430843"/>
              <a:gd name="connsiteY0" fmla="*/ 7206146 h 7297586"/>
              <a:gd name="connsiteX1" fmla="*/ 0 w 3430843"/>
              <a:gd name="connsiteY1" fmla="*/ 7206146 h 7297586"/>
              <a:gd name="connsiteX2" fmla="*/ 0 w 3430843"/>
              <a:gd name="connsiteY2" fmla="*/ 7206146 h 7297586"/>
              <a:gd name="connsiteX3" fmla="*/ 0 w 3430843"/>
              <a:gd name="connsiteY3" fmla="*/ 1057592 h 7297586"/>
              <a:gd name="connsiteX4" fmla="*/ 1057592 w 3430843"/>
              <a:gd name="connsiteY4" fmla="*/ 0 h 7297586"/>
              <a:gd name="connsiteX5" fmla="*/ 3430843 w 3430843"/>
              <a:gd name="connsiteY5" fmla="*/ 0 h 7297586"/>
              <a:gd name="connsiteX6" fmla="*/ 3430843 w 3430843"/>
              <a:gd name="connsiteY6" fmla="*/ 0 h 7297586"/>
              <a:gd name="connsiteX7" fmla="*/ 2464691 w 3430843"/>
              <a:gd name="connsiteY7" fmla="*/ 7297586 h 7297586"/>
              <a:gd name="connsiteX0" fmla="*/ 2373251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7206146 h 7206146"/>
              <a:gd name="connsiteX3" fmla="*/ 0 w 3430843"/>
              <a:gd name="connsiteY3" fmla="*/ 1057592 h 7206146"/>
              <a:gd name="connsiteX4" fmla="*/ 1057592 w 3430843"/>
              <a:gd name="connsiteY4" fmla="*/ 0 h 7206146"/>
              <a:gd name="connsiteX5" fmla="*/ 3430843 w 3430843"/>
              <a:gd name="connsiteY5" fmla="*/ 0 h 7206146"/>
              <a:gd name="connsiteX6" fmla="*/ 3430843 w 3430843"/>
              <a:gd name="connsiteY6" fmla="*/ 0 h 7206146"/>
              <a:gd name="connsiteX0" fmla="*/ 0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1057592 h 7206146"/>
              <a:gd name="connsiteX3" fmla="*/ 1057592 w 3430843"/>
              <a:gd name="connsiteY3" fmla="*/ 0 h 7206146"/>
              <a:gd name="connsiteX4" fmla="*/ 3430843 w 3430843"/>
              <a:gd name="connsiteY4" fmla="*/ 0 h 7206146"/>
              <a:gd name="connsiteX5" fmla="*/ 3430843 w 3430843"/>
              <a:gd name="connsiteY5" fmla="*/ 0 h 7206146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6" fmla="*/ 3430843 w 3430843"/>
              <a:gd name="connsiteY6" fmla="*/ 14991 h 7221137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0" fmla="*/ 0 w 1516242"/>
              <a:gd name="connsiteY0" fmla="*/ 7221137 h 7221137"/>
              <a:gd name="connsiteX1" fmla="*/ 0 w 1516242"/>
              <a:gd name="connsiteY1" fmla="*/ 7221137 h 7221137"/>
              <a:gd name="connsiteX2" fmla="*/ 0 w 1516242"/>
              <a:gd name="connsiteY2" fmla="*/ 1072583 h 7221137"/>
              <a:gd name="connsiteX3" fmla="*/ 1057592 w 1516242"/>
              <a:gd name="connsiteY3" fmla="*/ 14991 h 7221137"/>
              <a:gd name="connsiteX4" fmla="*/ 1516242 w 1516242"/>
              <a:gd name="connsiteY4" fmla="*/ 0 h 722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42" h="7221137">
                <a:moveTo>
                  <a:pt x="0" y="7221137"/>
                </a:moveTo>
                <a:lnTo>
                  <a:pt x="0" y="7221137"/>
                </a:lnTo>
                <a:lnTo>
                  <a:pt x="0" y="1072583"/>
                </a:lnTo>
                <a:cubicBezTo>
                  <a:pt x="0" y="488491"/>
                  <a:pt x="473500" y="14991"/>
                  <a:pt x="1057592" y="14991"/>
                </a:cubicBezTo>
                <a:lnTo>
                  <a:pt x="1516242" y="0"/>
                </a:lnTo>
              </a:path>
            </a:pathLst>
          </a:custGeom>
          <a:noFill/>
          <a:ln w="603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07EAE545-355B-BF4E-821E-1286494B10C0}"/>
              </a:ext>
            </a:extLst>
          </p:cNvPr>
          <p:cNvSpPr/>
          <p:nvPr userDrawn="1"/>
        </p:nvSpPr>
        <p:spPr>
          <a:xfrm rot="16200000">
            <a:off x="8914831" y="1061005"/>
            <a:ext cx="360774" cy="3607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FB673-F3CD-B832-2D90-49F1F5785FF4}"/>
              </a:ext>
            </a:extLst>
          </p:cNvPr>
          <p:cNvSpPr txBox="1"/>
          <p:nvPr userDrawn="1"/>
        </p:nvSpPr>
        <p:spPr>
          <a:xfrm>
            <a:off x="376284" y="99313"/>
            <a:ext cx="7150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Montserrat" pitchFamily="2" charset="77"/>
              </a:rPr>
              <a:t>British Chambers of Commerce</a:t>
            </a:r>
            <a:endParaRPr lang="en-US" sz="14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1748354C-7A6F-3F6A-A263-3B0AB43B5D7F}"/>
              </a:ext>
            </a:extLst>
          </p:cNvPr>
          <p:cNvSpPr txBox="1"/>
          <p:nvPr userDrawn="1"/>
        </p:nvSpPr>
        <p:spPr>
          <a:xfrm>
            <a:off x="8914831" y="6385311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r>
              <a:rPr sz="1200" b="1" err="1">
                <a:solidFill>
                  <a:schemeClr val="tx1"/>
                </a:solidFill>
                <a:latin typeface="Montserrat" pitchFamily="2" charset="77"/>
                <a:cs typeface="Gotham Bold"/>
              </a:rPr>
              <a:t>britishchambers.org.uk</a:t>
            </a:r>
            <a:endParaRPr sz="1200">
              <a:solidFill>
                <a:schemeClr val="tx1"/>
              </a:solidFill>
              <a:latin typeface="Montserrat" pitchFamily="2" charset="77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480886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7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B4438-3EDA-764F-A8FE-6E0CB0E7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2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6081B-1DCC-EF4E-90A5-599F09F9F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091" y="973394"/>
            <a:ext cx="5651090" cy="432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E30239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29534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C32C1D-34DB-B94F-8DB8-2F189B17EE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27050"/>
            <a:ext cx="12192000" cy="6346825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AD1DD6-D4F0-CF40-9E9C-C69B24A04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3292" y="526472"/>
            <a:ext cx="8032074" cy="6348062"/>
          </a:xfrm>
          <a:custGeom>
            <a:avLst/>
            <a:gdLst>
              <a:gd name="connsiteX0" fmla="*/ 4163291 w 8326581"/>
              <a:gd name="connsiteY0" fmla="*/ 0 h 8326581"/>
              <a:gd name="connsiteX1" fmla="*/ 8326581 w 8326581"/>
              <a:gd name="connsiteY1" fmla="*/ 0 h 8326581"/>
              <a:gd name="connsiteX2" fmla="*/ 8326581 w 8326581"/>
              <a:gd name="connsiteY2" fmla="*/ 0 h 8326581"/>
              <a:gd name="connsiteX3" fmla="*/ 8326581 w 8326581"/>
              <a:gd name="connsiteY3" fmla="*/ 4163291 h 8326581"/>
              <a:gd name="connsiteX4" fmla="*/ 4163290 w 8326581"/>
              <a:gd name="connsiteY4" fmla="*/ 8326582 h 8326581"/>
              <a:gd name="connsiteX5" fmla="*/ 0 w 8326581"/>
              <a:gd name="connsiteY5" fmla="*/ 8326581 h 8326581"/>
              <a:gd name="connsiteX6" fmla="*/ 0 w 8326581"/>
              <a:gd name="connsiteY6" fmla="*/ 8326581 h 8326581"/>
              <a:gd name="connsiteX7" fmla="*/ 0 w 8326581"/>
              <a:gd name="connsiteY7" fmla="*/ 4163291 h 8326581"/>
              <a:gd name="connsiteX8" fmla="*/ 4163291 w 8326581"/>
              <a:gd name="connsiteY8" fmla="*/ 0 h 8326581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4163291 h 8326582"/>
              <a:gd name="connsiteX3" fmla="*/ 4163290 w 8326581"/>
              <a:gd name="connsiteY3" fmla="*/ 8326582 h 8326582"/>
              <a:gd name="connsiteX4" fmla="*/ 0 w 8326581"/>
              <a:gd name="connsiteY4" fmla="*/ 8326581 h 8326582"/>
              <a:gd name="connsiteX5" fmla="*/ 0 w 8326581"/>
              <a:gd name="connsiteY5" fmla="*/ 8326581 h 8326582"/>
              <a:gd name="connsiteX6" fmla="*/ 0 w 8326581"/>
              <a:gd name="connsiteY6" fmla="*/ 4163291 h 8326582"/>
              <a:gd name="connsiteX7" fmla="*/ 1170708 w 8326581"/>
              <a:gd name="connsiteY7" fmla="*/ 1260764 h 8326582"/>
              <a:gd name="connsiteX8" fmla="*/ 4163291 w 8326581"/>
              <a:gd name="connsiteY8" fmla="*/ 0 h 8326582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026612 h 8092430"/>
              <a:gd name="connsiteX1" fmla="*/ 8326581 w 8326581"/>
              <a:gd name="connsiteY1" fmla="*/ 167630 h 8092430"/>
              <a:gd name="connsiteX2" fmla="*/ 8326581 w 8326581"/>
              <a:gd name="connsiteY2" fmla="*/ 3929139 h 8092430"/>
              <a:gd name="connsiteX3" fmla="*/ 4163290 w 8326581"/>
              <a:gd name="connsiteY3" fmla="*/ 8092430 h 8092430"/>
              <a:gd name="connsiteX4" fmla="*/ 0 w 8326581"/>
              <a:gd name="connsiteY4" fmla="*/ 8092429 h 8092430"/>
              <a:gd name="connsiteX5" fmla="*/ 0 w 8326581"/>
              <a:gd name="connsiteY5" fmla="*/ 8092429 h 8092430"/>
              <a:gd name="connsiteX6" fmla="*/ 0 w 8326581"/>
              <a:gd name="connsiteY6" fmla="*/ 3929139 h 8092430"/>
              <a:gd name="connsiteX7" fmla="*/ 1170708 w 8326581"/>
              <a:gd name="connsiteY7" fmla="*/ 1026612 h 8092430"/>
              <a:gd name="connsiteX0" fmla="*/ 1170708 w 8326581"/>
              <a:gd name="connsiteY0" fmla="*/ 216688 h 7282506"/>
              <a:gd name="connsiteX1" fmla="*/ 7162799 w 8326581"/>
              <a:gd name="connsiteY1" fmla="*/ 1158797 h 7282506"/>
              <a:gd name="connsiteX2" fmla="*/ 8326581 w 8326581"/>
              <a:gd name="connsiteY2" fmla="*/ 3119215 h 7282506"/>
              <a:gd name="connsiteX3" fmla="*/ 4163290 w 8326581"/>
              <a:gd name="connsiteY3" fmla="*/ 7282506 h 7282506"/>
              <a:gd name="connsiteX4" fmla="*/ 0 w 8326581"/>
              <a:gd name="connsiteY4" fmla="*/ 7282505 h 7282506"/>
              <a:gd name="connsiteX5" fmla="*/ 0 w 8326581"/>
              <a:gd name="connsiteY5" fmla="*/ 7282505 h 7282506"/>
              <a:gd name="connsiteX6" fmla="*/ 0 w 8326581"/>
              <a:gd name="connsiteY6" fmla="*/ 3119215 h 7282506"/>
              <a:gd name="connsiteX7" fmla="*/ 1170708 w 8326581"/>
              <a:gd name="connsiteY7" fmla="*/ 216688 h 7282506"/>
              <a:gd name="connsiteX0" fmla="*/ 1170708 w 8326581"/>
              <a:gd name="connsiteY0" fmla="*/ 445074 h 7510892"/>
              <a:gd name="connsiteX1" fmla="*/ 8049490 w 8326581"/>
              <a:gd name="connsiteY1" fmla="*/ 445074 h 7510892"/>
              <a:gd name="connsiteX2" fmla="*/ 8326581 w 8326581"/>
              <a:gd name="connsiteY2" fmla="*/ 3347601 h 7510892"/>
              <a:gd name="connsiteX3" fmla="*/ 4163290 w 8326581"/>
              <a:gd name="connsiteY3" fmla="*/ 7510892 h 7510892"/>
              <a:gd name="connsiteX4" fmla="*/ 0 w 8326581"/>
              <a:gd name="connsiteY4" fmla="*/ 7510891 h 7510892"/>
              <a:gd name="connsiteX5" fmla="*/ 0 w 8326581"/>
              <a:gd name="connsiteY5" fmla="*/ 7510891 h 7510892"/>
              <a:gd name="connsiteX6" fmla="*/ 0 w 8326581"/>
              <a:gd name="connsiteY6" fmla="*/ 3347601 h 7510892"/>
              <a:gd name="connsiteX7" fmla="*/ 1170708 w 8326581"/>
              <a:gd name="connsiteY7" fmla="*/ 445074 h 7510892"/>
              <a:gd name="connsiteX0" fmla="*/ 1170708 w 8326581"/>
              <a:gd name="connsiteY0" fmla="*/ 327430 h 7393248"/>
              <a:gd name="connsiteX1" fmla="*/ 8049490 w 8326581"/>
              <a:gd name="connsiteY1" fmla="*/ 327430 h 7393248"/>
              <a:gd name="connsiteX2" fmla="*/ 8326581 w 8326581"/>
              <a:gd name="connsiteY2" fmla="*/ 3229957 h 7393248"/>
              <a:gd name="connsiteX3" fmla="*/ 4163290 w 8326581"/>
              <a:gd name="connsiteY3" fmla="*/ 7393248 h 7393248"/>
              <a:gd name="connsiteX4" fmla="*/ 0 w 8326581"/>
              <a:gd name="connsiteY4" fmla="*/ 7393247 h 7393248"/>
              <a:gd name="connsiteX5" fmla="*/ 0 w 8326581"/>
              <a:gd name="connsiteY5" fmla="*/ 7393247 h 7393248"/>
              <a:gd name="connsiteX6" fmla="*/ 0 w 8326581"/>
              <a:gd name="connsiteY6" fmla="*/ 3229957 h 7393248"/>
              <a:gd name="connsiteX7" fmla="*/ 1170708 w 8326581"/>
              <a:gd name="connsiteY7" fmla="*/ 327430 h 7393248"/>
              <a:gd name="connsiteX0" fmla="*/ 1170708 w 8326581"/>
              <a:gd name="connsiteY0" fmla="*/ 47866 h 7113684"/>
              <a:gd name="connsiteX1" fmla="*/ 8049490 w 8326581"/>
              <a:gd name="connsiteY1" fmla="*/ 47866 h 7113684"/>
              <a:gd name="connsiteX2" fmla="*/ 8326581 w 8326581"/>
              <a:gd name="connsiteY2" fmla="*/ 2950393 h 7113684"/>
              <a:gd name="connsiteX3" fmla="*/ 4163290 w 8326581"/>
              <a:gd name="connsiteY3" fmla="*/ 7113684 h 7113684"/>
              <a:gd name="connsiteX4" fmla="*/ 0 w 8326581"/>
              <a:gd name="connsiteY4" fmla="*/ 7113683 h 7113684"/>
              <a:gd name="connsiteX5" fmla="*/ 0 w 8326581"/>
              <a:gd name="connsiteY5" fmla="*/ 7113683 h 7113684"/>
              <a:gd name="connsiteX6" fmla="*/ 0 w 8326581"/>
              <a:gd name="connsiteY6" fmla="*/ 2950393 h 7113684"/>
              <a:gd name="connsiteX7" fmla="*/ 1170708 w 8326581"/>
              <a:gd name="connsiteY7" fmla="*/ 47866 h 7113684"/>
              <a:gd name="connsiteX0" fmla="*/ 1170708 w 8326581"/>
              <a:gd name="connsiteY0" fmla="*/ 9334 h 7075152"/>
              <a:gd name="connsiteX1" fmla="*/ 3629890 w 8326581"/>
              <a:gd name="connsiteY1" fmla="*/ 161734 h 7075152"/>
              <a:gd name="connsiteX2" fmla="*/ 8326581 w 8326581"/>
              <a:gd name="connsiteY2" fmla="*/ 2911861 h 7075152"/>
              <a:gd name="connsiteX3" fmla="*/ 4163290 w 8326581"/>
              <a:gd name="connsiteY3" fmla="*/ 7075152 h 7075152"/>
              <a:gd name="connsiteX4" fmla="*/ 0 w 8326581"/>
              <a:gd name="connsiteY4" fmla="*/ 7075151 h 7075152"/>
              <a:gd name="connsiteX5" fmla="*/ 0 w 8326581"/>
              <a:gd name="connsiteY5" fmla="*/ 7075151 h 7075152"/>
              <a:gd name="connsiteX6" fmla="*/ 0 w 8326581"/>
              <a:gd name="connsiteY6" fmla="*/ 2911861 h 7075152"/>
              <a:gd name="connsiteX7" fmla="*/ 1170708 w 8326581"/>
              <a:gd name="connsiteY7" fmla="*/ 9334 h 7075152"/>
              <a:gd name="connsiteX0" fmla="*/ 1170708 w 8326581"/>
              <a:gd name="connsiteY0" fmla="*/ 42755 h 7108573"/>
              <a:gd name="connsiteX1" fmla="*/ 8038605 w 8326581"/>
              <a:gd name="connsiteY1" fmla="*/ 51464 h 7108573"/>
              <a:gd name="connsiteX2" fmla="*/ 8326581 w 8326581"/>
              <a:gd name="connsiteY2" fmla="*/ 2945282 h 7108573"/>
              <a:gd name="connsiteX3" fmla="*/ 4163290 w 8326581"/>
              <a:gd name="connsiteY3" fmla="*/ 7108573 h 7108573"/>
              <a:gd name="connsiteX4" fmla="*/ 0 w 8326581"/>
              <a:gd name="connsiteY4" fmla="*/ 7108572 h 7108573"/>
              <a:gd name="connsiteX5" fmla="*/ 0 w 8326581"/>
              <a:gd name="connsiteY5" fmla="*/ 7108572 h 7108573"/>
              <a:gd name="connsiteX6" fmla="*/ 0 w 8326581"/>
              <a:gd name="connsiteY6" fmla="*/ 2945282 h 7108573"/>
              <a:gd name="connsiteX7" fmla="*/ 1170708 w 8326581"/>
              <a:gd name="connsiteY7" fmla="*/ 42755 h 7108573"/>
              <a:gd name="connsiteX0" fmla="*/ 1170708 w 8326581"/>
              <a:gd name="connsiteY0" fmla="*/ 23950 h 7089768"/>
              <a:gd name="connsiteX1" fmla="*/ 8038605 w 8326581"/>
              <a:gd name="connsiteY1" fmla="*/ 32659 h 7089768"/>
              <a:gd name="connsiteX2" fmla="*/ 8326581 w 8326581"/>
              <a:gd name="connsiteY2" fmla="*/ 2926477 h 7089768"/>
              <a:gd name="connsiteX3" fmla="*/ 4163290 w 8326581"/>
              <a:gd name="connsiteY3" fmla="*/ 7089768 h 7089768"/>
              <a:gd name="connsiteX4" fmla="*/ 0 w 8326581"/>
              <a:gd name="connsiteY4" fmla="*/ 7089767 h 7089768"/>
              <a:gd name="connsiteX5" fmla="*/ 0 w 8326581"/>
              <a:gd name="connsiteY5" fmla="*/ 7089767 h 7089768"/>
              <a:gd name="connsiteX6" fmla="*/ 0 w 8326581"/>
              <a:gd name="connsiteY6" fmla="*/ 2926477 h 7089768"/>
              <a:gd name="connsiteX7" fmla="*/ 1170708 w 8326581"/>
              <a:gd name="connsiteY7" fmla="*/ 23950 h 708976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152400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4163290 w 8032074"/>
              <a:gd name="connsiteY3" fmla="*/ 7065818 h 7065818"/>
              <a:gd name="connsiteX4" fmla="*/ 0 w 8032074"/>
              <a:gd name="connsiteY4" fmla="*/ 7065817 h 7065818"/>
              <a:gd name="connsiteX5" fmla="*/ 0 w 8032074"/>
              <a:gd name="connsiteY5" fmla="*/ 7065817 h 7065818"/>
              <a:gd name="connsiteX6" fmla="*/ 0 w 8032074"/>
              <a:gd name="connsiteY6" fmla="*/ 2902527 h 7065818"/>
              <a:gd name="connsiteX7" fmla="*/ 1170708 w 8032074"/>
              <a:gd name="connsiteY7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7065817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6348062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6689292"/>
              <a:gd name="connsiteX1" fmla="*/ 8032074 w 8032074"/>
              <a:gd name="connsiteY1" fmla="*/ 8709 h 6689292"/>
              <a:gd name="connsiteX2" fmla="*/ 8030885 w 8032074"/>
              <a:gd name="connsiteY2" fmla="*/ 4424349 h 6689292"/>
              <a:gd name="connsiteX3" fmla="*/ 6180243 w 8032074"/>
              <a:gd name="connsiteY3" fmla="*/ 6346274 h 6689292"/>
              <a:gd name="connsiteX4" fmla="*/ 0 w 8032074"/>
              <a:gd name="connsiteY4" fmla="*/ 6348062 h 6689292"/>
              <a:gd name="connsiteX5" fmla="*/ 0 w 8032074"/>
              <a:gd name="connsiteY5" fmla="*/ 2902527 h 6689292"/>
              <a:gd name="connsiteX6" fmla="*/ 1170708 w 8032074"/>
              <a:gd name="connsiteY6" fmla="*/ 0 h 6689292"/>
              <a:gd name="connsiteX0" fmla="*/ 1170708 w 8032074"/>
              <a:gd name="connsiteY0" fmla="*/ 0 h 6587339"/>
              <a:gd name="connsiteX1" fmla="*/ 8032074 w 8032074"/>
              <a:gd name="connsiteY1" fmla="*/ 8709 h 6587339"/>
              <a:gd name="connsiteX2" fmla="*/ 8030885 w 8032074"/>
              <a:gd name="connsiteY2" fmla="*/ 4424349 h 6587339"/>
              <a:gd name="connsiteX3" fmla="*/ 6180243 w 8032074"/>
              <a:gd name="connsiteY3" fmla="*/ 6346274 h 6587339"/>
              <a:gd name="connsiteX4" fmla="*/ 0 w 8032074"/>
              <a:gd name="connsiteY4" fmla="*/ 6348062 h 6587339"/>
              <a:gd name="connsiteX5" fmla="*/ 0 w 8032074"/>
              <a:gd name="connsiteY5" fmla="*/ 2902527 h 6587339"/>
              <a:gd name="connsiteX6" fmla="*/ 1170708 w 8032074"/>
              <a:gd name="connsiteY6" fmla="*/ 0 h 658733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  <a:gd name="connsiteX0" fmla="*/ 1170708 w 8032074"/>
              <a:gd name="connsiteY0" fmla="*/ 0 h 6348189"/>
              <a:gd name="connsiteX1" fmla="*/ 8032074 w 8032074"/>
              <a:gd name="connsiteY1" fmla="*/ 8709 h 6348189"/>
              <a:gd name="connsiteX2" fmla="*/ 8030885 w 8032074"/>
              <a:gd name="connsiteY2" fmla="*/ 4424349 h 6348189"/>
              <a:gd name="connsiteX3" fmla="*/ 6180243 w 8032074"/>
              <a:gd name="connsiteY3" fmla="*/ 6346274 h 6348189"/>
              <a:gd name="connsiteX4" fmla="*/ 0 w 8032074"/>
              <a:gd name="connsiteY4" fmla="*/ 6348062 h 6348189"/>
              <a:gd name="connsiteX5" fmla="*/ 0 w 8032074"/>
              <a:gd name="connsiteY5" fmla="*/ 2902527 h 6348189"/>
              <a:gd name="connsiteX6" fmla="*/ 1170708 w 8032074"/>
              <a:gd name="connsiteY6" fmla="*/ 0 h 634818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2074" h="6348062">
                <a:moveTo>
                  <a:pt x="1170708" y="0"/>
                </a:moveTo>
                <a:lnTo>
                  <a:pt x="8032074" y="8709"/>
                </a:lnTo>
                <a:cubicBezTo>
                  <a:pt x="8031678" y="1480589"/>
                  <a:pt x="8031281" y="2952469"/>
                  <a:pt x="8030885" y="4424349"/>
                </a:cubicBezTo>
                <a:cubicBezTo>
                  <a:pt x="7722246" y="5480610"/>
                  <a:pt x="6982158" y="6083010"/>
                  <a:pt x="6180243" y="6346274"/>
                </a:cubicBezTo>
                <a:lnTo>
                  <a:pt x="0" y="6348062"/>
                </a:lnTo>
                <a:lnTo>
                  <a:pt x="0" y="2902527"/>
                </a:lnTo>
                <a:cubicBezTo>
                  <a:pt x="28864" y="1766455"/>
                  <a:pt x="365990" y="763155"/>
                  <a:pt x="117070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96ED4-4C9F-8543-BE5A-843ACE468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83" y="4045526"/>
            <a:ext cx="3539836" cy="7065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otham-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A8E299-6379-F64A-B734-8C208A98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3" y="1874980"/>
            <a:ext cx="3539836" cy="193501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E5B4A-516A-F04C-A33B-696C96C705C2}"/>
              </a:ext>
            </a:extLst>
          </p:cNvPr>
          <p:cNvGrpSpPr/>
          <p:nvPr userDrawn="1"/>
        </p:nvGrpSpPr>
        <p:grpSpPr>
          <a:xfrm>
            <a:off x="280143" y="5841719"/>
            <a:ext cx="1772204" cy="1016281"/>
            <a:chOff x="753905" y="9725356"/>
            <a:chExt cx="2739526" cy="1570998"/>
          </a:xfrm>
        </p:grpSpPr>
        <p:grpSp>
          <p:nvGrpSpPr>
            <p:cNvPr id="16" name="object 7">
              <a:extLst>
                <a:ext uri="{FF2B5EF4-FFF2-40B4-BE49-F238E27FC236}">
                  <a16:creationId xmlns:a16="http://schemas.microsoft.com/office/drawing/2014/main" id="{D64337E7-8A0B-0A4F-BDCE-09257536CB5E}"/>
                </a:ext>
              </a:extLst>
            </p:cNvPr>
            <p:cNvGrpSpPr/>
            <p:nvPr userDrawn="1"/>
          </p:nvGrpSpPr>
          <p:grpSpPr>
            <a:xfrm>
              <a:off x="1880531" y="9725356"/>
              <a:ext cx="1612900" cy="816610"/>
              <a:chOff x="1880531" y="9725356"/>
              <a:chExt cx="1612900" cy="816610"/>
            </a:xfrm>
          </p:grpSpPr>
          <p:pic>
            <p:nvPicPr>
              <p:cNvPr id="18" name="object 8">
                <a:extLst>
                  <a:ext uri="{FF2B5EF4-FFF2-40B4-BE49-F238E27FC236}">
                    <a16:creationId xmlns:a16="http://schemas.microsoft.com/office/drawing/2014/main" id="{B1542A51-E4F0-7243-8944-B285B9099EF3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880531" y="9725356"/>
                <a:ext cx="1380965" cy="816293"/>
              </a:xfrm>
              <a:prstGeom prst="rect">
                <a:avLst/>
              </a:prstGeom>
            </p:spPr>
          </p:pic>
          <p:pic>
            <p:nvPicPr>
              <p:cNvPr id="19" name="object 9">
                <a:extLst>
                  <a:ext uri="{FF2B5EF4-FFF2-40B4-BE49-F238E27FC236}">
                    <a16:creationId xmlns:a16="http://schemas.microsoft.com/office/drawing/2014/main" id="{6584B395-C88B-AE4E-8A43-6E7EBB8C100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41912" y="10020270"/>
                <a:ext cx="251174" cy="232824"/>
              </a:xfrm>
              <a:prstGeom prst="rect">
                <a:avLst/>
              </a:prstGeom>
            </p:spPr>
          </p:pic>
        </p:grp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E2946302-4737-AD4B-9017-ABD0E63674B6}"/>
                </a:ext>
              </a:extLst>
            </p:cNvPr>
            <p:cNvSpPr/>
            <p:nvPr userDrawn="1"/>
          </p:nvSpPr>
          <p:spPr>
            <a:xfrm>
              <a:off x="753905" y="9725364"/>
              <a:ext cx="967105" cy="1570990"/>
            </a:xfrm>
            <a:custGeom>
              <a:avLst/>
              <a:gdLst/>
              <a:ahLst/>
              <a:cxnLst/>
              <a:rect l="l" t="t" r="r" b="b"/>
              <a:pathLst>
                <a:path w="967105" h="1570990">
                  <a:moveTo>
                    <a:pt x="377542" y="1112623"/>
                  </a:moveTo>
                  <a:lnTo>
                    <a:pt x="343202" y="1112636"/>
                  </a:lnTo>
                  <a:lnTo>
                    <a:pt x="343365" y="1570142"/>
                  </a:lnTo>
                  <a:lnTo>
                    <a:pt x="377542" y="1570632"/>
                  </a:lnTo>
                  <a:lnTo>
                    <a:pt x="377542" y="1112623"/>
                  </a:lnTo>
                  <a:close/>
                </a:path>
                <a:path w="967105" h="1570990">
                  <a:moveTo>
                    <a:pt x="214586" y="983555"/>
                  </a:moveTo>
                  <a:lnTo>
                    <a:pt x="214674" y="1034406"/>
                  </a:lnTo>
                  <a:lnTo>
                    <a:pt x="237575" y="1089730"/>
                  </a:lnTo>
                  <a:lnTo>
                    <a:pt x="292866" y="1112636"/>
                  </a:lnTo>
                  <a:lnTo>
                    <a:pt x="428003" y="1112623"/>
                  </a:lnTo>
                  <a:lnTo>
                    <a:pt x="458394" y="1106491"/>
                  </a:lnTo>
                  <a:lnTo>
                    <a:pt x="483260" y="1089730"/>
                  </a:lnTo>
                  <a:lnTo>
                    <a:pt x="500024" y="1064864"/>
                  </a:lnTo>
                  <a:lnTo>
                    <a:pt x="502172" y="1054221"/>
                  </a:lnTo>
                  <a:lnTo>
                    <a:pt x="377542" y="1054221"/>
                  </a:lnTo>
                  <a:lnTo>
                    <a:pt x="377542" y="1053203"/>
                  </a:lnTo>
                  <a:lnTo>
                    <a:pt x="343189" y="1053203"/>
                  </a:lnTo>
                  <a:lnTo>
                    <a:pt x="334878" y="1025826"/>
                  </a:lnTo>
                  <a:lnTo>
                    <a:pt x="317790" y="1003758"/>
                  </a:lnTo>
                  <a:lnTo>
                    <a:pt x="293967" y="989029"/>
                  </a:lnTo>
                  <a:lnTo>
                    <a:pt x="265449" y="983668"/>
                  </a:lnTo>
                  <a:lnTo>
                    <a:pt x="214586" y="983555"/>
                  </a:lnTo>
                  <a:close/>
                </a:path>
                <a:path w="967105" h="1570990">
                  <a:moveTo>
                    <a:pt x="506246" y="983555"/>
                  </a:moveTo>
                  <a:lnTo>
                    <a:pt x="455395" y="983668"/>
                  </a:lnTo>
                  <a:lnTo>
                    <a:pt x="402677" y="1004088"/>
                  </a:lnTo>
                  <a:lnTo>
                    <a:pt x="377542" y="1054221"/>
                  </a:lnTo>
                  <a:lnTo>
                    <a:pt x="502172" y="1054221"/>
                  </a:lnTo>
                  <a:lnTo>
                    <a:pt x="506170" y="1034406"/>
                  </a:lnTo>
                  <a:lnTo>
                    <a:pt x="506246" y="983555"/>
                  </a:lnTo>
                  <a:close/>
                </a:path>
                <a:path w="967105" h="1570990">
                  <a:moveTo>
                    <a:pt x="377542" y="824004"/>
                  </a:moveTo>
                  <a:lnTo>
                    <a:pt x="343139" y="824004"/>
                  </a:lnTo>
                  <a:lnTo>
                    <a:pt x="343189" y="1053203"/>
                  </a:lnTo>
                  <a:lnTo>
                    <a:pt x="377542" y="1053203"/>
                  </a:lnTo>
                  <a:lnTo>
                    <a:pt x="377542" y="824004"/>
                  </a:lnTo>
                  <a:close/>
                </a:path>
                <a:path w="967105" h="1570990">
                  <a:moveTo>
                    <a:pt x="0" y="478753"/>
                  </a:moveTo>
                  <a:lnTo>
                    <a:pt x="188" y="614833"/>
                  </a:lnTo>
                  <a:lnTo>
                    <a:pt x="5714" y="662806"/>
                  </a:lnTo>
                  <a:lnTo>
                    <a:pt x="21453" y="706845"/>
                  </a:lnTo>
                  <a:lnTo>
                    <a:pt x="46151" y="745695"/>
                  </a:lnTo>
                  <a:lnTo>
                    <a:pt x="78550" y="778098"/>
                  </a:lnTo>
                  <a:lnTo>
                    <a:pt x="117395" y="802798"/>
                  </a:lnTo>
                  <a:lnTo>
                    <a:pt x="161429" y="818540"/>
                  </a:lnTo>
                  <a:lnTo>
                    <a:pt x="209396" y="824067"/>
                  </a:lnTo>
                  <a:lnTo>
                    <a:pt x="733535" y="824004"/>
                  </a:lnTo>
                  <a:lnTo>
                    <a:pt x="785705" y="819829"/>
                  </a:lnTo>
                  <a:lnTo>
                    <a:pt x="832331" y="807302"/>
                  </a:lnTo>
                  <a:lnTo>
                    <a:pt x="872000" y="787138"/>
                  </a:lnTo>
                  <a:lnTo>
                    <a:pt x="498820" y="787138"/>
                  </a:lnTo>
                  <a:lnTo>
                    <a:pt x="377705" y="787088"/>
                  </a:lnTo>
                  <a:lnTo>
                    <a:pt x="377542" y="665847"/>
                  </a:lnTo>
                  <a:lnTo>
                    <a:pt x="378523" y="658547"/>
                  </a:lnTo>
                  <a:lnTo>
                    <a:pt x="343114" y="658547"/>
                  </a:lnTo>
                  <a:lnTo>
                    <a:pt x="330092" y="610008"/>
                  </a:lnTo>
                  <a:lnTo>
                    <a:pt x="306451" y="566890"/>
                  </a:lnTo>
                  <a:lnTo>
                    <a:pt x="273704" y="530712"/>
                  </a:lnTo>
                  <a:lnTo>
                    <a:pt x="233369" y="502991"/>
                  </a:lnTo>
                  <a:lnTo>
                    <a:pt x="186959" y="485245"/>
                  </a:lnTo>
                  <a:lnTo>
                    <a:pt x="135991" y="478992"/>
                  </a:lnTo>
                  <a:lnTo>
                    <a:pt x="0" y="478753"/>
                  </a:lnTo>
                  <a:close/>
                </a:path>
                <a:path w="967105" h="1570990">
                  <a:moveTo>
                    <a:pt x="924129" y="478804"/>
                  </a:moveTo>
                  <a:lnTo>
                    <a:pt x="685826" y="478804"/>
                  </a:lnTo>
                  <a:lnTo>
                    <a:pt x="685662" y="600295"/>
                  </a:lnTo>
                  <a:lnTo>
                    <a:pt x="678990" y="649963"/>
                  </a:lnTo>
                  <a:lnTo>
                    <a:pt x="660157" y="694596"/>
                  </a:lnTo>
                  <a:lnTo>
                    <a:pt x="630945" y="732411"/>
                  </a:lnTo>
                  <a:lnTo>
                    <a:pt x="593131" y="761627"/>
                  </a:lnTo>
                  <a:lnTo>
                    <a:pt x="548497" y="780463"/>
                  </a:lnTo>
                  <a:lnTo>
                    <a:pt x="498820" y="787138"/>
                  </a:lnTo>
                  <a:lnTo>
                    <a:pt x="872000" y="787138"/>
                  </a:lnTo>
                  <a:lnTo>
                    <a:pt x="908944" y="757183"/>
                  </a:lnTo>
                  <a:lnTo>
                    <a:pt x="934349" y="725246"/>
                  </a:lnTo>
                  <a:lnTo>
                    <a:pt x="952485" y="690055"/>
                  </a:lnTo>
                  <a:lnTo>
                    <a:pt x="963359" y="651616"/>
                  </a:lnTo>
                  <a:lnTo>
                    <a:pt x="966982" y="609933"/>
                  </a:lnTo>
                  <a:lnTo>
                    <a:pt x="963673" y="569773"/>
                  </a:lnTo>
                  <a:lnTo>
                    <a:pt x="953741" y="532163"/>
                  </a:lnTo>
                  <a:lnTo>
                    <a:pt x="937180" y="497100"/>
                  </a:lnTo>
                  <a:lnTo>
                    <a:pt x="924129" y="478804"/>
                  </a:lnTo>
                  <a:close/>
                </a:path>
                <a:path w="967105" h="1570990">
                  <a:moveTo>
                    <a:pt x="699220" y="0"/>
                  </a:moveTo>
                  <a:lnTo>
                    <a:pt x="282462" y="0"/>
                  </a:lnTo>
                  <a:lnTo>
                    <a:pt x="308954" y="11443"/>
                  </a:lnTo>
                  <a:lnTo>
                    <a:pt x="327885" y="34649"/>
                  </a:lnTo>
                  <a:lnTo>
                    <a:pt x="339249" y="69609"/>
                  </a:lnTo>
                  <a:lnTo>
                    <a:pt x="343038" y="116314"/>
                  </a:lnTo>
                  <a:lnTo>
                    <a:pt x="343114" y="658547"/>
                  </a:lnTo>
                  <a:lnTo>
                    <a:pt x="378523" y="658547"/>
                  </a:lnTo>
                  <a:lnTo>
                    <a:pt x="384216" y="616178"/>
                  </a:lnTo>
                  <a:lnTo>
                    <a:pt x="403049" y="571544"/>
                  </a:lnTo>
                  <a:lnTo>
                    <a:pt x="432261" y="533726"/>
                  </a:lnTo>
                  <a:lnTo>
                    <a:pt x="470071" y="504506"/>
                  </a:lnTo>
                  <a:lnTo>
                    <a:pt x="514697" y="485668"/>
                  </a:lnTo>
                  <a:lnTo>
                    <a:pt x="564359" y="478992"/>
                  </a:lnTo>
                  <a:lnTo>
                    <a:pt x="924129" y="478804"/>
                  </a:lnTo>
                  <a:lnTo>
                    <a:pt x="913982" y="464580"/>
                  </a:lnTo>
                  <a:lnTo>
                    <a:pt x="885195" y="436644"/>
                  </a:lnTo>
                  <a:lnTo>
                    <a:pt x="851948" y="415265"/>
                  </a:lnTo>
                  <a:lnTo>
                    <a:pt x="814244" y="400450"/>
                  </a:lnTo>
                  <a:lnTo>
                    <a:pt x="772085" y="392205"/>
                  </a:lnTo>
                  <a:lnTo>
                    <a:pt x="804032" y="383280"/>
                  </a:lnTo>
                  <a:lnTo>
                    <a:pt x="859115" y="348938"/>
                  </a:lnTo>
                  <a:lnTo>
                    <a:pt x="901184" y="294501"/>
                  </a:lnTo>
                  <a:lnTo>
                    <a:pt x="922834" y="231127"/>
                  </a:lnTo>
                  <a:lnTo>
                    <a:pt x="925542" y="196768"/>
                  </a:lnTo>
                  <a:lnTo>
                    <a:pt x="922142" y="158171"/>
                  </a:lnTo>
                  <a:lnTo>
                    <a:pt x="894935" y="90715"/>
                  </a:lnTo>
                  <a:lnTo>
                    <a:pt x="837183" y="34826"/>
                  </a:lnTo>
                  <a:lnTo>
                    <a:pt x="797220" y="15492"/>
                  </a:lnTo>
                  <a:lnTo>
                    <a:pt x="751233" y="3876"/>
                  </a:lnTo>
                  <a:lnTo>
                    <a:pt x="699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353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6FE7-D44F-1845-983C-5125B8277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66F44-ED72-3344-B244-4AFC66F15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FE62-C53A-824C-907C-0620C107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D659-67E8-564F-8FAB-00794CA45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8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203D7-55AC-1241-B2C3-2F6B9EB2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B9EBC-DB9A-474E-9680-ED53F907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46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FB2D-5755-104C-B4FB-97B0E6AF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C183-ADDD-8F4B-AD26-908363CA2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75325-7D10-3749-BC7D-7013A05FB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0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60DDA-CFED-5242-9A80-43BE9A9F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F157F-61E4-1E46-98A7-E7BF641BA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426C7-BCFB-CA4C-A058-59666E6B6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BD78B-B6DF-304E-ABB8-619FA93C8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F69E6-BB7E-9645-907D-BCB541413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EE87-1D20-D644-A7A0-D231B883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5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879790A-A81C-7D43-9BAF-595850342C5A}"/>
              </a:ext>
            </a:extLst>
          </p:cNvPr>
          <p:cNvSpPr/>
          <p:nvPr userDrawn="1"/>
        </p:nvSpPr>
        <p:spPr>
          <a:xfrm>
            <a:off x="0" y="0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0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E752DCB1-B85A-5B4D-9721-51DE12B12C53}"/>
              </a:ext>
            </a:extLst>
          </p:cNvPr>
          <p:cNvSpPr txBox="1"/>
          <p:nvPr userDrawn="1"/>
        </p:nvSpPr>
        <p:spPr>
          <a:xfrm>
            <a:off x="11135046" y="144225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 Bold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961044-BFDF-DE4F-A867-DF1455E68DC5}"/>
              </a:ext>
            </a:extLst>
          </p:cNvPr>
          <p:cNvGrpSpPr/>
          <p:nvPr userDrawn="1"/>
        </p:nvGrpSpPr>
        <p:grpSpPr>
          <a:xfrm>
            <a:off x="280143" y="5841719"/>
            <a:ext cx="1772204" cy="1016281"/>
            <a:chOff x="753905" y="9725356"/>
            <a:chExt cx="2739526" cy="1570998"/>
          </a:xfrm>
        </p:grpSpPr>
        <p:grpSp>
          <p:nvGrpSpPr>
            <p:cNvPr id="19" name="object 7">
              <a:extLst>
                <a:ext uri="{FF2B5EF4-FFF2-40B4-BE49-F238E27FC236}">
                  <a16:creationId xmlns:a16="http://schemas.microsoft.com/office/drawing/2014/main" id="{D4922B39-D3AD-6144-9569-067D1E1C0817}"/>
                </a:ext>
              </a:extLst>
            </p:cNvPr>
            <p:cNvGrpSpPr/>
            <p:nvPr userDrawn="1"/>
          </p:nvGrpSpPr>
          <p:grpSpPr>
            <a:xfrm>
              <a:off x="1880531" y="9725356"/>
              <a:ext cx="1612900" cy="816610"/>
              <a:chOff x="1880531" y="9725356"/>
              <a:chExt cx="1612900" cy="816610"/>
            </a:xfrm>
          </p:grpSpPr>
          <p:pic>
            <p:nvPicPr>
              <p:cNvPr id="21" name="object 8">
                <a:extLst>
                  <a:ext uri="{FF2B5EF4-FFF2-40B4-BE49-F238E27FC236}">
                    <a16:creationId xmlns:a16="http://schemas.microsoft.com/office/drawing/2014/main" id="{F482F9A8-6E99-D74A-93F3-2DDF9C40BF5E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880531" y="9725356"/>
                <a:ext cx="1380965" cy="816293"/>
              </a:xfrm>
              <a:prstGeom prst="rect">
                <a:avLst/>
              </a:prstGeom>
            </p:spPr>
          </p:pic>
          <p:pic>
            <p:nvPicPr>
              <p:cNvPr id="22" name="object 9">
                <a:extLst>
                  <a:ext uri="{FF2B5EF4-FFF2-40B4-BE49-F238E27FC236}">
                    <a16:creationId xmlns:a16="http://schemas.microsoft.com/office/drawing/2014/main" id="{93C07D90-FAAE-CE41-AB54-D3A98139426A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241912" y="10020270"/>
                <a:ext cx="251174" cy="232824"/>
              </a:xfrm>
              <a:prstGeom prst="rect">
                <a:avLst/>
              </a:prstGeom>
            </p:spPr>
          </p:pic>
        </p:grp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6B786ADC-B509-BE42-BC68-8BD26EBFFD1A}"/>
                </a:ext>
              </a:extLst>
            </p:cNvPr>
            <p:cNvSpPr/>
            <p:nvPr userDrawn="1"/>
          </p:nvSpPr>
          <p:spPr>
            <a:xfrm>
              <a:off x="753905" y="9725364"/>
              <a:ext cx="967105" cy="1570990"/>
            </a:xfrm>
            <a:custGeom>
              <a:avLst/>
              <a:gdLst/>
              <a:ahLst/>
              <a:cxnLst/>
              <a:rect l="l" t="t" r="r" b="b"/>
              <a:pathLst>
                <a:path w="967105" h="1570990">
                  <a:moveTo>
                    <a:pt x="377542" y="1112623"/>
                  </a:moveTo>
                  <a:lnTo>
                    <a:pt x="343202" y="1112636"/>
                  </a:lnTo>
                  <a:lnTo>
                    <a:pt x="343365" y="1570142"/>
                  </a:lnTo>
                  <a:lnTo>
                    <a:pt x="377542" y="1570632"/>
                  </a:lnTo>
                  <a:lnTo>
                    <a:pt x="377542" y="1112623"/>
                  </a:lnTo>
                  <a:close/>
                </a:path>
                <a:path w="967105" h="1570990">
                  <a:moveTo>
                    <a:pt x="214586" y="983555"/>
                  </a:moveTo>
                  <a:lnTo>
                    <a:pt x="214674" y="1034406"/>
                  </a:lnTo>
                  <a:lnTo>
                    <a:pt x="237575" y="1089730"/>
                  </a:lnTo>
                  <a:lnTo>
                    <a:pt x="292866" y="1112636"/>
                  </a:lnTo>
                  <a:lnTo>
                    <a:pt x="428003" y="1112623"/>
                  </a:lnTo>
                  <a:lnTo>
                    <a:pt x="458394" y="1106491"/>
                  </a:lnTo>
                  <a:lnTo>
                    <a:pt x="483260" y="1089730"/>
                  </a:lnTo>
                  <a:lnTo>
                    <a:pt x="500024" y="1064864"/>
                  </a:lnTo>
                  <a:lnTo>
                    <a:pt x="502172" y="1054221"/>
                  </a:lnTo>
                  <a:lnTo>
                    <a:pt x="377542" y="1054221"/>
                  </a:lnTo>
                  <a:lnTo>
                    <a:pt x="377542" y="1053203"/>
                  </a:lnTo>
                  <a:lnTo>
                    <a:pt x="343189" y="1053203"/>
                  </a:lnTo>
                  <a:lnTo>
                    <a:pt x="334878" y="1025826"/>
                  </a:lnTo>
                  <a:lnTo>
                    <a:pt x="317790" y="1003758"/>
                  </a:lnTo>
                  <a:lnTo>
                    <a:pt x="293967" y="989029"/>
                  </a:lnTo>
                  <a:lnTo>
                    <a:pt x="265449" y="983668"/>
                  </a:lnTo>
                  <a:lnTo>
                    <a:pt x="214586" y="983555"/>
                  </a:lnTo>
                  <a:close/>
                </a:path>
                <a:path w="967105" h="1570990">
                  <a:moveTo>
                    <a:pt x="506246" y="983555"/>
                  </a:moveTo>
                  <a:lnTo>
                    <a:pt x="455395" y="983668"/>
                  </a:lnTo>
                  <a:lnTo>
                    <a:pt x="402677" y="1004088"/>
                  </a:lnTo>
                  <a:lnTo>
                    <a:pt x="377542" y="1054221"/>
                  </a:lnTo>
                  <a:lnTo>
                    <a:pt x="502172" y="1054221"/>
                  </a:lnTo>
                  <a:lnTo>
                    <a:pt x="506170" y="1034406"/>
                  </a:lnTo>
                  <a:lnTo>
                    <a:pt x="506246" y="983555"/>
                  </a:lnTo>
                  <a:close/>
                </a:path>
                <a:path w="967105" h="1570990">
                  <a:moveTo>
                    <a:pt x="377542" y="824004"/>
                  </a:moveTo>
                  <a:lnTo>
                    <a:pt x="343139" y="824004"/>
                  </a:lnTo>
                  <a:lnTo>
                    <a:pt x="343189" y="1053203"/>
                  </a:lnTo>
                  <a:lnTo>
                    <a:pt x="377542" y="1053203"/>
                  </a:lnTo>
                  <a:lnTo>
                    <a:pt x="377542" y="824004"/>
                  </a:lnTo>
                  <a:close/>
                </a:path>
                <a:path w="967105" h="1570990">
                  <a:moveTo>
                    <a:pt x="0" y="478753"/>
                  </a:moveTo>
                  <a:lnTo>
                    <a:pt x="188" y="614833"/>
                  </a:lnTo>
                  <a:lnTo>
                    <a:pt x="5714" y="662806"/>
                  </a:lnTo>
                  <a:lnTo>
                    <a:pt x="21453" y="706845"/>
                  </a:lnTo>
                  <a:lnTo>
                    <a:pt x="46151" y="745695"/>
                  </a:lnTo>
                  <a:lnTo>
                    <a:pt x="78550" y="778098"/>
                  </a:lnTo>
                  <a:lnTo>
                    <a:pt x="117395" y="802798"/>
                  </a:lnTo>
                  <a:lnTo>
                    <a:pt x="161429" y="818540"/>
                  </a:lnTo>
                  <a:lnTo>
                    <a:pt x="209396" y="824067"/>
                  </a:lnTo>
                  <a:lnTo>
                    <a:pt x="733535" y="824004"/>
                  </a:lnTo>
                  <a:lnTo>
                    <a:pt x="785705" y="819829"/>
                  </a:lnTo>
                  <a:lnTo>
                    <a:pt x="832331" y="807302"/>
                  </a:lnTo>
                  <a:lnTo>
                    <a:pt x="872000" y="787138"/>
                  </a:lnTo>
                  <a:lnTo>
                    <a:pt x="498820" y="787138"/>
                  </a:lnTo>
                  <a:lnTo>
                    <a:pt x="377705" y="787088"/>
                  </a:lnTo>
                  <a:lnTo>
                    <a:pt x="377542" y="665847"/>
                  </a:lnTo>
                  <a:lnTo>
                    <a:pt x="378523" y="658547"/>
                  </a:lnTo>
                  <a:lnTo>
                    <a:pt x="343114" y="658547"/>
                  </a:lnTo>
                  <a:lnTo>
                    <a:pt x="330092" y="610008"/>
                  </a:lnTo>
                  <a:lnTo>
                    <a:pt x="306451" y="566890"/>
                  </a:lnTo>
                  <a:lnTo>
                    <a:pt x="273704" y="530712"/>
                  </a:lnTo>
                  <a:lnTo>
                    <a:pt x="233369" y="502991"/>
                  </a:lnTo>
                  <a:lnTo>
                    <a:pt x="186959" y="485245"/>
                  </a:lnTo>
                  <a:lnTo>
                    <a:pt x="135991" y="478992"/>
                  </a:lnTo>
                  <a:lnTo>
                    <a:pt x="0" y="478753"/>
                  </a:lnTo>
                  <a:close/>
                </a:path>
                <a:path w="967105" h="1570990">
                  <a:moveTo>
                    <a:pt x="924129" y="478804"/>
                  </a:moveTo>
                  <a:lnTo>
                    <a:pt x="685826" y="478804"/>
                  </a:lnTo>
                  <a:lnTo>
                    <a:pt x="685662" y="600295"/>
                  </a:lnTo>
                  <a:lnTo>
                    <a:pt x="678990" y="649963"/>
                  </a:lnTo>
                  <a:lnTo>
                    <a:pt x="660157" y="694596"/>
                  </a:lnTo>
                  <a:lnTo>
                    <a:pt x="630945" y="732411"/>
                  </a:lnTo>
                  <a:lnTo>
                    <a:pt x="593131" y="761627"/>
                  </a:lnTo>
                  <a:lnTo>
                    <a:pt x="548497" y="780463"/>
                  </a:lnTo>
                  <a:lnTo>
                    <a:pt x="498820" y="787138"/>
                  </a:lnTo>
                  <a:lnTo>
                    <a:pt x="872000" y="787138"/>
                  </a:lnTo>
                  <a:lnTo>
                    <a:pt x="908944" y="757183"/>
                  </a:lnTo>
                  <a:lnTo>
                    <a:pt x="934349" y="725246"/>
                  </a:lnTo>
                  <a:lnTo>
                    <a:pt x="952485" y="690055"/>
                  </a:lnTo>
                  <a:lnTo>
                    <a:pt x="963359" y="651616"/>
                  </a:lnTo>
                  <a:lnTo>
                    <a:pt x="966982" y="609933"/>
                  </a:lnTo>
                  <a:lnTo>
                    <a:pt x="963673" y="569773"/>
                  </a:lnTo>
                  <a:lnTo>
                    <a:pt x="953741" y="532163"/>
                  </a:lnTo>
                  <a:lnTo>
                    <a:pt x="937180" y="497100"/>
                  </a:lnTo>
                  <a:lnTo>
                    <a:pt x="924129" y="478804"/>
                  </a:lnTo>
                  <a:close/>
                </a:path>
                <a:path w="967105" h="1570990">
                  <a:moveTo>
                    <a:pt x="699220" y="0"/>
                  </a:moveTo>
                  <a:lnTo>
                    <a:pt x="282462" y="0"/>
                  </a:lnTo>
                  <a:lnTo>
                    <a:pt x="308954" y="11443"/>
                  </a:lnTo>
                  <a:lnTo>
                    <a:pt x="327885" y="34649"/>
                  </a:lnTo>
                  <a:lnTo>
                    <a:pt x="339249" y="69609"/>
                  </a:lnTo>
                  <a:lnTo>
                    <a:pt x="343038" y="116314"/>
                  </a:lnTo>
                  <a:lnTo>
                    <a:pt x="343114" y="658547"/>
                  </a:lnTo>
                  <a:lnTo>
                    <a:pt x="378523" y="658547"/>
                  </a:lnTo>
                  <a:lnTo>
                    <a:pt x="384216" y="616178"/>
                  </a:lnTo>
                  <a:lnTo>
                    <a:pt x="403049" y="571544"/>
                  </a:lnTo>
                  <a:lnTo>
                    <a:pt x="432261" y="533726"/>
                  </a:lnTo>
                  <a:lnTo>
                    <a:pt x="470071" y="504506"/>
                  </a:lnTo>
                  <a:lnTo>
                    <a:pt x="514697" y="485668"/>
                  </a:lnTo>
                  <a:lnTo>
                    <a:pt x="564359" y="478992"/>
                  </a:lnTo>
                  <a:lnTo>
                    <a:pt x="924129" y="478804"/>
                  </a:lnTo>
                  <a:lnTo>
                    <a:pt x="913982" y="464580"/>
                  </a:lnTo>
                  <a:lnTo>
                    <a:pt x="885195" y="436644"/>
                  </a:lnTo>
                  <a:lnTo>
                    <a:pt x="851948" y="415265"/>
                  </a:lnTo>
                  <a:lnTo>
                    <a:pt x="814244" y="400450"/>
                  </a:lnTo>
                  <a:lnTo>
                    <a:pt x="772085" y="392205"/>
                  </a:lnTo>
                  <a:lnTo>
                    <a:pt x="804032" y="383280"/>
                  </a:lnTo>
                  <a:lnTo>
                    <a:pt x="859115" y="348938"/>
                  </a:lnTo>
                  <a:lnTo>
                    <a:pt x="901184" y="294501"/>
                  </a:lnTo>
                  <a:lnTo>
                    <a:pt x="922834" y="231127"/>
                  </a:lnTo>
                  <a:lnTo>
                    <a:pt x="925542" y="196768"/>
                  </a:lnTo>
                  <a:lnTo>
                    <a:pt x="922142" y="158171"/>
                  </a:lnTo>
                  <a:lnTo>
                    <a:pt x="894935" y="90715"/>
                  </a:lnTo>
                  <a:lnTo>
                    <a:pt x="837183" y="34826"/>
                  </a:lnTo>
                  <a:lnTo>
                    <a:pt x="797220" y="15492"/>
                  </a:lnTo>
                  <a:lnTo>
                    <a:pt x="751233" y="3876"/>
                  </a:lnTo>
                  <a:lnTo>
                    <a:pt x="699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5DE54F88-18C2-6262-7143-F17D681F668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59393" y="5847724"/>
            <a:ext cx="1576160" cy="6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A5791627-3088-5643-9ED4-609E907AAEDC}"/>
              </a:ext>
            </a:extLst>
          </p:cNvPr>
          <p:cNvSpPr/>
          <p:nvPr userDrawn="1"/>
        </p:nvSpPr>
        <p:spPr>
          <a:xfrm>
            <a:off x="0" y="6325025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0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2958CB1-C8DC-CB43-A0C0-1D64FF498BA2}"/>
              </a:ext>
            </a:extLst>
          </p:cNvPr>
          <p:cNvSpPr txBox="1"/>
          <p:nvPr userDrawn="1"/>
        </p:nvSpPr>
        <p:spPr>
          <a:xfrm>
            <a:off x="11135046" y="6469250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 Bold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C9211F6-1FB7-F641-81D3-C23BFA72CCF8}"/>
              </a:ext>
            </a:extLst>
          </p:cNvPr>
          <p:cNvSpPr txBox="1"/>
          <p:nvPr userDrawn="1"/>
        </p:nvSpPr>
        <p:spPr>
          <a:xfrm>
            <a:off x="280143" y="6469250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>
                <a:solidFill>
                  <a:schemeClr val="bg1"/>
                </a:solidFill>
                <a:latin typeface="Montserrat" pitchFamily="2" charset="77"/>
                <a:cs typeface="Gotham Bold"/>
              </a:rPr>
              <a:t>britishchambers</a:t>
            </a:r>
            <a:r>
              <a:rPr sz="1200" b="1">
                <a:solidFill>
                  <a:srgbClr val="FFFFFF"/>
                </a:solidFill>
                <a:latin typeface="Montserrat" pitchFamily="2" charset="77"/>
                <a:cs typeface="Gotham Bold"/>
              </a:rPr>
              <a:t>.org.uk</a:t>
            </a:r>
            <a:endParaRPr sz="1200">
              <a:latin typeface="Montserrat" pitchFamily="2" charset="77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4962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A5791627-3088-5643-9ED4-609E907AAEDC}"/>
              </a:ext>
            </a:extLst>
          </p:cNvPr>
          <p:cNvSpPr/>
          <p:nvPr userDrawn="1"/>
        </p:nvSpPr>
        <p:spPr>
          <a:xfrm>
            <a:off x="0" y="6325025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0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2958CB1-C8DC-CB43-A0C0-1D64FF498BA2}"/>
              </a:ext>
            </a:extLst>
          </p:cNvPr>
          <p:cNvSpPr txBox="1"/>
          <p:nvPr userDrawn="1"/>
        </p:nvSpPr>
        <p:spPr>
          <a:xfrm>
            <a:off x="11135046" y="6469250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 Bold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C9211F6-1FB7-F641-81D3-C23BFA72CCF8}"/>
              </a:ext>
            </a:extLst>
          </p:cNvPr>
          <p:cNvSpPr txBox="1"/>
          <p:nvPr userDrawn="1"/>
        </p:nvSpPr>
        <p:spPr>
          <a:xfrm>
            <a:off x="280143" y="6469250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>
                <a:solidFill>
                  <a:schemeClr val="bg1"/>
                </a:solidFill>
                <a:latin typeface="Montserrat" pitchFamily="2" charset="77"/>
                <a:cs typeface="Gotham Bold"/>
              </a:rPr>
              <a:t>britishchambers</a:t>
            </a:r>
            <a:r>
              <a:rPr sz="1200" b="1">
                <a:solidFill>
                  <a:srgbClr val="FFFFFF"/>
                </a:solidFill>
                <a:latin typeface="Montserrat" pitchFamily="2" charset="77"/>
                <a:cs typeface="Gotham Bold"/>
              </a:rPr>
              <a:t>.org.uk</a:t>
            </a:r>
            <a:endParaRPr sz="1200">
              <a:latin typeface="Montserrat" pitchFamily="2" charset="77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29156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A5791627-3088-5643-9ED4-609E907AAEDC}"/>
              </a:ext>
            </a:extLst>
          </p:cNvPr>
          <p:cNvSpPr/>
          <p:nvPr userDrawn="1"/>
        </p:nvSpPr>
        <p:spPr>
          <a:xfrm>
            <a:off x="0" y="6325025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0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2958CB1-C8DC-CB43-A0C0-1D64FF498BA2}"/>
              </a:ext>
            </a:extLst>
          </p:cNvPr>
          <p:cNvSpPr txBox="1"/>
          <p:nvPr userDrawn="1"/>
        </p:nvSpPr>
        <p:spPr>
          <a:xfrm>
            <a:off x="11135046" y="6469250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 Bold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C9211F6-1FB7-F641-81D3-C23BFA72CCF8}"/>
              </a:ext>
            </a:extLst>
          </p:cNvPr>
          <p:cNvSpPr txBox="1"/>
          <p:nvPr userDrawn="1"/>
        </p:nvSpPr>
        <p:spPr>
          <a:xfrm>
            <a:off x="280143" y="6469250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>
                <a:solidFill>
                  <a:schemeClr val="bg1"/>
                </a:solidFill>
                <a:latin typeface="Montserrat" pitchFamily="2" charset="77"/>
                <a:cs typeface="Gotham Bold"/>
              </a:rPr>
              <a:t>britishchambers</a:t>
            </a:r>
            <a:r>
              <a:rPr sz="1200" b="1">
                <a:solidFill>
                  <a:srgbClr val="FFFFFF"/>
                </a:solidFill>
                <a:latin typeface="Montserrat" pitchFamily="2" charset="77"/>
                <a:cs typeface="Gotham Bold"/>
              </a:rPr>
              <a:t>.org.uk</a:t>
            </a:r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9773F2EF-04D3-6E4B-9117-9CF6F066CC43}"/>
              </a:ext>
            </a:extLst>
          </p:cNvPr>
          <p:cNvSpPr txBox="1"/>
          <p:nvPr userDrawn="1"/>
        </p:nvSpPr>
        <p:spPr>
          <a:xfrm>
            <a:off x="4883150" y="6491164"/>
            <a:ext cx="2425700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GB" sz="1200" spc="0">
                <a:solidFill>
                  <a:srgbClr val="FFFFFF"/>
                </a:solidFill>
                <a:latin typeface="Gotham-Light"/>
                <a:cs typeface="Gotham-Light"/>
              </a:rPr>
              <a:t>STRATEGIC PARTNERSHIPS</a:t>
            </a:r>
            <a:endParaRPr lang="en-GB" sz="1200" spc="0"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38274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A5791627-3088-5643-9ED4-609E907AAEDC}"/>
              </a:ext>
            </a:extLst>
          </p:cNvPr>
          <p:cNvSpPr/>
          <p:nvPr userDrawn="1"/>
        </p:nvSpPr>
        <p:spPr>
          <a:xfrm>
            <a:off x="0" y="6325025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F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2958CB1-C8DC-CB43-A0C0-1D64FF498BA2}"/>
              </a:ext>
            </a:extLst>
          </p:cNvPr>
          <p:cNvSpPr txBox="1"/>
          <p:nvPr userDrawn="1"/>
        </p:nvSpPr>
        <p:spPr>
          <a:xfrm>
            <a:off x="11135046" y="6469250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C9211F6-1FB7-F641-81D3-C23BFA72CCF8}"/>
              </a:ext>
            </a:extLst>
          </p:cNvPr>
          <p:cNvSpPr txBox="1"/>
          <p:nvPr userDrawn="1"/>
        </p:nvSpPr>
        <p:spPr>
          <a:xfrm>
            <a:off x="280143" y="6469250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>
                <a:solidFill>
                  <a:schemeClr val="bg1"/>
                </a:solidFill>
                <a:latin typeface="Montserrat" pitchFamily="2" charset="77"/>
                <a:cs typeface="Gotham"/>
              </a:rPr>
              <a:t>britishchambers</a:t>
            </a:r>
            <a:r>
              <a:rPr sz="1200" b="1">
                <a:solidFill>
                  <a:srgbClr val="FFFFFF"/>
                </a:solidFill>
                <a:latin typeface="Montserrat" pitchFamily="2" charset="77"/>
                <a:cs typeface="Gotham"/>
              </a:rPr>
              <a:t>.org.uk</a:t>
            </a:r>
            <a:endParaRPr sz="1200">
              <a:latin typeface="Montserrat" pitchFamily="2" charset="77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0345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A5791627-3088-5643-9ED4-609E907AAEDC}"/>
              </a:ext>
            </a:extLst>
          </p:cNvPr>
          <p:cNvSpPr/>
          <p:nvPr userDrawn="1"/>
        </p:nvSpPr>
        <p:spPr>
          <a:xfrm>
            <a:off x="0" y="6325025"/>
            <a:ext cx="12192000" cy="532975"/>
          </a:xfrm>
          <a:custGeom>
            <a:avLst/>
            <a:gdLst/>
            <a:ahLst/>
            <a:cxnLst/>
            <a:rect l="l" t="t" r="r" b="b"/>
            <a:pathLst>
              <a:path w="20104100" h="754380">
                <a:moveTo>
                  <a:pt x="20104099" y="0"/>
                </a:moveTo>
                <a:lnTo>
                  <a:pt x="0" y="0"/>
                </a:lnTo>
                <a:lnTo>
                  <a:pt x="0" y="753903"/>
                </a:lnTo>
                <a:lnTo>
                  <a:pt x="20104099" y="75390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30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2958CB1-C8DC-CB43-A0C0-1D64FF498BA2}"/>
              </a:ext>
            </a:extLst>
          </p:cNvPr>
          <p:cNvSpPr txBox="1"/>
          <p:nvPr userDrawn="1"/>
        </p:nvSpPr>
        <p:spPr>
          <a:xfrm>
            <a:off x="11135046" y="6469250"/>
            <a:ext cx="776811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5"/>
              </a:spcBef>
            </a:pPr>
            <a:fld id="{A0F31A63-0F38-4B47-92E7-9EB32AD4D072}" type="slidenum">
              <a:rPr lang="en-GB" sz="1200" b="1" spc="10" smtClean="0">
                <a:solidFill>
                  <a:srgbClr val="FFFFFF"/>
                </a:solidFill>
                <a:latin typeface="Montserrat" pitchFamily="2" charset="77"/>
                <a:cs typeface="Gotham"/>
              </a:rPr>
              <a:pPr marL="12700" algn="r">
                <a:lnSpc>
                  <a:spcPct val="100000"/>
                </a:lnSpc>
                <a:spcBef>
                  <a:spcPts val="125"/>
                </a:spcBef>
              </a:pPr>
              <a:t>‹#›</a:t>
            </a:fld>
            <a:endParaRPr sz="1200">
              <a:latin typeface="Montserrat" pitchFamily="2" charset="77"/>
              <a:cs typeface="Gotham Bold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5C9211F6-1FB7-F641-81D3-C23BFA72CCF8}"/>
              </a:ext>
            </a:extLst>
          </p:cNvPr>
          <p:cNvSpPr txBox="1"/>
          <p:nvPr userDrawn="1"/>
        </p:nvSpPr>
        <p:spPr>
          <a:xfrm>
            <a:off x="280143" y="6469250"/>
            <a:ext cx="2964815" cy="2006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>
                <a:solidFill>
                  <a:schemeClr val="bg1"/>
                </a:solidFill>
                <a:latin typeface="Montserrat" pitchFamily="2" charset="77"/>
                <a:cs typeface="Gotham"/>
              </a:rPr>
              <a:t>britishchambers</a:t>
            </a:r>
            <a:r>
              <a:rPr sz="1200" b="1">
                <a:solidFill>
                  <a:srgbClr val="FFFFFF"/>
                </a:solidFill>
                <a:latin typeface="Montserrat" pitchFamily="2" charset="77"/>
                <a:cs typeface="Gotham"/>
              </a:rPr>
              <a:t>.org.uk</a:t>
            </a:r>
            <a:endParaRPr sz="1200">
              <a:latin typeface="Montserrat" pitchFamily="2" charset="77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4999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f.busby@britishchambers.org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britishchambers.org.uk/insights-unit/quarterly-economic-forecast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britishchambers.org.uk/insights-unit/quarterly-economic-survey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britishchambers.org.uk/insights-unit/what-do-uk-businesses-think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B82A675-FE44-D947-90FD-7A78F0774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214" y="4802406"/>
            <a:ext cx="3539836" cy="645165"/>
          </a:xfrm>
        </p:spPr>
        <p:txBody>
          <a:bodyPr lIns="91440" tIns="45720" rIns="91440" bIns="45720" anchor="t"/>
          <a:lstStyle/>
          <a:p>
            <a:r>
              <a:rPr lang="en-US" sz="2000" b="1" dirty="0">
                <a:solidFill>
                  <a:schemeClr val="tx1"/>
                </a:solidFill>
                <a:latin typeface="Montserrat"/>
              </a:rPr>
              <a:t>13</a:t>
            </a:r>
            <a:r>
              <a:rPr lang="en-US" sz="2000" b="1" baseline="30000" dirty="0">
                <a:solidFill>
                  <a:schemeClr val="tx1"/>
                </a:solidFill>
                <a:latin typeface="Montserrat"/>
              </a:rPr>
              <a:t>th</a:t>
            </a:r>
            <a:r>
              <a:rPr lang="en-US" sz="2000" b="1" dirty="0">
                <a:solidFill>
                  <a:schemeClr val="tx1"/>
                </a:solidFill>
                <a:latin typeface="Montserrat"/>
              </a:rPr>
              <a:t> February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DF83D5-3DCB-FC4E-A15E-5313320A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4" y="1493982"/>
            <a:ext cx="3669755" cy="2035032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Montserrat"/>
              </a:rPr>
              <a:t>Fiscal &amp; Monetary Policy</a:t>
            </a:r>
            <a:br>
              <a:rPr lang="en-US" sz="3200" dirty="0">
                <a:latin typeface="Montserrat"/>
              </a:rPr>
            </a:br>
            <a:br>
              <a:rPr lang="en-US" sz="3200" dirty="0">
                <a:latin typeface="Montserrat"/>
              </a:rPr>
            </a:br>
            <a:r>
              <a:rPr lang="en-US" sz="2400" b="0" dirty="0">
                <a:solidFill>
                  <a:srgbClr val="E30238"/>
                </a:solidFill>
                <a:latin typeface="Montserrat"/>
              </a:rPr>
              <a:t>A National Perspective</a:t>
            </a:r>
            <a:br>
              <a:rPr lang="en-US" sz="2400" b="0" dirty="0">
                <a:solidFill>
                  <a:srgbClr val="E30238"/>
                </a:solidFill>
                <a:latin typeface="Montserrat"/>
              </a:rPr>
            </a:br>
            <a:br>
              <a:rPr lang="en-US" sz="2400" b="0" dirty="0">
                <a:solidFill>
                  <a:srgbClr val="E30238"/>
                </a:solidFill>
                <a:latin typeface="Montserrat"/>
              </a:rPr>
            </a:br>
            <a:br>
              <a:rPr lang="en-US" sz="2400" b="0" dirty="0">
                <a:solidFill>
                  <a:srgbClr val="E30238"/>
                </a:solidFill>
                <a:latin typeface="Montserrat"/>
              </a:rPr>
            </a:br>
            <a:r>
              <a:rPr lang="en-US" sz="1800" b="0" dirty="0">
                <a:solidFill>
                  <a:srgbClr val="E30238"/>
                </a:solidFill>
                <a:latin typeface="Montserrat"/>
              </a:rPr>
              <a:t>Jonny Haseldine</a:t>
            </a:r>
            <a:br>
              <a:rPr lang="en-US" sz="1800" b="0" dirty="0">
                <a:solidFill>
                  <a:srgbClr val="E30238"/>
                </a:solidFill>
                <a:latin typeface="Montserrat"/>
              </a:rPr>
            </a:br>
            <a:r>
              <a:rPr lang="en-US" sz="1800" b="0" dirty="0">
                <a:solidFill>
                  <a:srgbClr val="E30238"/>
                </a:solidFill>
                <a:latin typeface="Montserrat"/>
              </a:rPr>
              <a:t>BCC</a:t>
            </a:r>
            <a:endParaRPr lang="en-US" sz="1800" b="0" dirty="0">
              <a:solidFill>
                <a:srgbClr val="E30238"/>
              </a:solidFill>
            </a:endParaRPr>
          </a:p>
        </p:txBody>
      </p:sp>
      <p:sp>
        <p:nvSpPr>
          <p:cNvPr id="4" name="AutoShape 2" descr="Sir Keir Starmer wants to improve Britain’s access to European markets and create a more flexible migration policy">
            <a:extLst>
              <a:ext uri="{FF2B5EF4-FFF2-40B4-BE49-F238E27FC236}">
                <a16:creationId xmlns:a16="http://schemas.microsoft.com/office/drawing/2014/main" id="{4EDC4C3A-AB7D-E750-9D06-17F6C0E0F1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Placeholder 8" descr="A collage of several images of 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92513FF7-539D-300F-AC94-C6FB73E6C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" b="65"/>
          <a:stretch>
            <a:fillRect/>
          </a:stretch>
        </p:blipFill>
        <p:spPr>
          <a:xfrm>
            <a:off x="4163292" y="526472"/>
            <a:ext cx="8032074" cy="6348062"/>
          </a:xfrm>
          <a:custGeom>
            <a:avLst/>
            <a:gdLst>
              <a:gd name="connsiteX0" fmla="*/ 4163291 w 8326581"/>
              <a:gd name="connsiteY0" fmla="*/ 0 h 8326581"/>
              <a:gd name="connsiteX1" fmla="*/ 8326581 w 8326581"/>
              <a:gd name="connsiteY1" fmla="*/ 0 h 8326581"/>
              <a:gd name="connsiteX2" fmla="*/ 8326581 w 8326581"/>
              <a:gd name="connsiteY2" fmla="*/ 0 h 8326581"/>
              <a:gd name="connsiteX3" fmla="*/ 8326581 w 8326581"/>
              <a:gd name="connsiteY3" fmla="*/ 4163291 h 8326581"/>
              <a:gd name="connsiteX4" fmla="*/ 4163290 w 8326581"/>
              <a:gd name="connsiteY4" fmla="*/ 8326582 h 8326581"/>
              <a:gd name="connsiteX5" fmla="*/ 0 w 8326581"/>
              <a:gd name="connsiteY5" fmla="*/ 8326581 h 8326581"/>
              <a:gd name="connsiteX6" fmla="*/ 0 w 8326581"/>
              <a:gd name="connsiteY6" fmla="*/ 8326581 h 8326581"/>
              <a:gd name="connsiteX7" fmla="*/ 0 w 8326581"/>
              <a:gd name="connsiteY7" fmla="*/ 4163291 h 8326581"/>
              <a:gd name="connsiteX8" fmla="*/ 4163291 w 8326581"/>
              <a:gd name="connsiteY8" fmla="*/ 0 h 8326581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0 h 8326582"/>
              <a:gd name="connsiteX3" fmla="*/ 8326581 w 8326581"/>
              <a:gd name="connsiteY3" fmla="*/ 4163291 h 8326582"/>
              <a:gd name="connsiteX4" fmla="*/ 4163290 w 8326581"/>
              <a:gd name="connsiteY4" fmla="*/ 8326582 h 8326582"/>
              <a:gd name="connsiteX5" fmla="*/ 0 w 8326581"/>
              <a:gd name="connsiteY5" fmla="*/ 8326581 h 8326582"/>
              <a:gd name="connsiteX6" fmla="*/ 0 w 8326581"/>
              <a:gd name="connsiteY6" fmla="*/ 8326581 h 8326582"/>
              <a:gd name="connsiteX7" fmla="*/ 0 w 8326581"/>
              <a:gd name="connsiteY7" fmla="*/ 4163291 h 8326582"/>
              <a:gd name="connsiteX8" fmla="*/ 1170708 w 8326581"/>
              <a:gd name="connsiteY8" fmla="*/ 1260764 h 8326582"/>
              <a:gd name="connsiteX9" fmla="*/ 4163291 w 8326581"/>
              <a:gd name="connsiteY9" fmla="*/ 0 h 8326582"/>
              <a:gd name="connsiteX0" fmla="*/ 4163291 w 8326581"/>
              <a:gd name="connsiteY0" fmla="*/ 0 h 8326582"/>
              <a:gd name="connsiteX1" fmla="*/ 8326581 w 8326581"/>
              <a:gd name="connsiteY1" fmla="*/ 0 h 8326582"/>
              <a:gd name="connsiteX2" fmla="*/ 8326581 w 8326581"/>
              <a:gd name="connsiteY2" fmla="*/ 4163291 h 8326582"/>
              <a:gd name="connsiteX3" fmla="*/ 4163290 w 8326581"/>
              <a:gd name="connsiteY3" fmla="*/ 8326582 h 8326582"/>
              <a:gd name="connsiteX4" fmla="*/ 0 w 8326581"/>
              <a:gd name="connsiteY4" fmla="*/ 8326581 h 8326582"/>
              <a:gd name="connsiteX5" fmla="*/ 0 w 8326581"/>
              <a:gd name="connsiteY5" fmla="*/ 8326581 h 8326582"/>
              <a:gd name="connsiteX6" fmla="*/ 0 w 8326581"/>
              <a:gd name="connsiteY6" fmla="*/ 4163291 h 8326582"/>
              <a:gd name="connsiteX7" fmla="*/ 1170708 w 8326581"/>
              <a:gd name="connsiteY7" fmla="*/ 1260764 h 8326582"/>
              <a:gd name="connsiteX8" fmla="*/ 4163291 w 8326581"/>
              <a:gd name="connsiteY8" fmla="*/ 0 h 8326582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383911 h 8449729"/>
              <a:gd name="connsiteX1" fmla="*/ 8326581 w 8326581"/>
              <a:gd name="connsiteY1" fmla="*/ 123147 h 8449729"/>
              <a:gd name="connsiteX2" fmla="*/ 8326581 w 8326581"/>
              <a:gd name="connsiteY2" fmla="*/ 4286438 h 8449729"/>
              <a:gd name="connsiteX3" fmla="*/ 4163290 w 8326581"/>
              <a:gd name="connsiteY3" fmla="*/ 8449729 h 8449729"/>
              <a:gd name="connsiteX4" fmla="*/ 0 w 8326581"/>
              <a:gd name="connsiteY4" fmla="*/ 8449728 h 8449729"/>
              <a:gd name="connsiteX5" fmla="*/ 0 w 8326581"/>
              <a:gd name="connsiteY5" fmla="*/ 8449728 h 8449729"/>
              <a:gd name="connsiteX6" fmla="*/ 0 w 8326581"/>
              <a:gd name="connsiteY6" fmla="*/ 4286438 h 8449729"/>
              <a:gd name="connsiteX7" fmla="*/ 1170708 w 8326581"/>
              <a:gd name="connsiteY7" fmla="*/ 1383911 h 8449729"/>
              <a:gd name="connsiteX0" fmla="*/ 1170708 w 8326581"/>
              <a:gd name="connsiteY0" fmla="*/ 1026612 h 8092430"/>
              <a:gd name="connsiteX1" fmla="*/ 8326581 w 8326581"/>
              <a:gd name="connsiteY1" fmla="*/ 167630 h 8092430"/>
              <a:gd name="connsiteX2" fmla="*/ 8326581 w 8326581"/>
              <a:gd name="connsiteY2" fmla="*/ 3929139 h 8092430"/>
              <a:gd name="connsiteX3" fmla="*/ 4163290 w 8326581"/>
              <a:gd name="connsiteY3" fmla="*/ 8092430 h 8092430"/>
              <a:gd name="connsiteX4" fmla="*/ 0 w 8326581"/>
              <a:gd name="connsiteY4" fmla="*/ 8092429 h 8092430"/>
              <a:gd name="connsiteX5" fmla="*/ 0 w 8326581"/>
              <a:gd name="connsiteY5" fmla="*/ 8092429 h 8092430"/>
              <a:gd name="connsiteX6" fmla="*/ 0 w 8326581"/>
              <a:gd name="connsiteY6" fmla="*/ 3929139 h 8092430"/>
              <a:gd name="connsiteX7" fmla="*/ 1170708 w 8326581"/>
              <a:gd name="connsiteY7" fmla="*/ 1026612 h 8092430"/>
              <a:gd name="connsiteX0" fmla="*/ 1170708 w 8326581"/>
              <a:gd name="connsiteY0" fmla="*/ 216688 h 7282506"/>
              <a:gd name="connsiteX1" fmla="*/ 7162799 w 8326581"/>
              <a:gd name="connsiteY1" fmla="*/ 1158797 h 7282506"/>
              <a:gd name="connsiteX2" fmla="*/ 8326581 w 8326581"/>
              <a:gd name="connsiteY2" fmla="*/ 3119215 h 7282506"/>
              <a:gd name="connsiteX3" fmla="*/ 4163290 w 8326581"/>
              <a:gd name="connsiteY3" fmla="*/ 7282506 h 7282506"/>
              <a:gd name="connsiteX4" fmla="*/ 0 w 8326581"/>
              <a:gd name="connsiteY4" fmla="*/ 7282505 h 7282506"/>
              <a:gd name="connsiteX5" fmla="*/ 0 w 8326581"/>
              <a:gd name="connsiteY5" fmla="*/ 7282505 h 7282506"/>
              <a:gd name="connsiteX6" fmla="*/ 0 w 8326581"/>
              <a:gd name="connsiteY6" fmla="*/ 3119215 h 7282506"/>
              <a:gd name="connsiteX7" fmla="*/ 1170708 w 8326581"/>
              <a:gd name="connsiteY7" fmla="*/ 216688 h 7282506"/>
              <a:gd name="connsiteX0" fmla="*/ 1170708 w 8326581"/>
              <a:gd name="connsiteY0" fmla="*/ 445074 h 7510892"/>
              <a:gd name="connsiteX1" fmla="*/ 8049490 w 8326581"/>
              <a:gd name="connsiteY1" fmla="*/ 445074 h 7510892"/>
              <a:gd name="connsiteX2" fmla="*/ 8326581 w 8326581"/>
              <a:gd name="connsiteY2" fmla="*/ 3347601 h 7510892"/>
              <a:gd name="connsiteX3" fmla="*/ 4163290 w 8326581"/>
              <a:gd name="connsiteY3" fmla="*/ 7510892 h 7510892"/>
              <a:gd name="connsiteX4" fmla="*/ 0 w 8326581"/>
              <a:gd name="connsiteY4" fmla="*/ 7510891 h 7510892"/>
              <a:gd name="connsiteX5" fmla="*/ 0 w 8326581"/>
              <a:gd name="connsiteY5" fmla="*/ 7510891 h 7510892"/>
              <a:gd name="connsiteX6" fmla="*/ 0 w 8326581"/>
              <a:gd name="connsiteY6" fmla="*/ 3347601 h 7510892"/>
              <a:gd name="connsiteX7" fmla="*/ 1170708 w 8326581"/>
              <a:gd name="connsiteY7" fmla="*/ 445074 h 7510892"/>
              <a:gd name="connsiteX0" fmla="*/ 1170708 w 8326581"/>
              <a:gd name="connsiteY0" fmla="*/ 327430 h 7393248"/>
              <a:gd name="connsiteX1" fmla="*/ 8049490 w 8326581"/>
              <a:gd name="connsiteY1" fmla="*/ 327430 h 7393248"/>
              <a:gd name="connsiteX2" fmla="*/ 8326581 w 8326581"/>
              <a:gd name="connsiteY2" fmla="*/ 3229957 h 7393248"/>
              <a:gd name="connsiteX3" fmla="*/ 4163290 w 8326581"/>
              <a:gd name="connsiteY3" fmla="*/ 7393248 h 7393248"/>
              <a:gd name="connsiteX4" fmla="*/ 0 w 8326581"/>
              <a:gd name="connsiteY4" fmla="*/ 7393247 h 7393248"/>
              <a:gd name="connsiteX5" fmla="*/ 0 w 8326581"/>
              <a:gd name="connsiteY5" fmla="*/ 7393247 h 7393248"/>
              <a:gd name="connsiteX6" fmla="*/ 0 w 8326581"/>
              <a:gd name="connsiteY6" fmla="*/ 3229957 h 7393248"/>
              <a:gd name="connsiteX7" fmla="*/ 1170708 w 8326581"/>
              <a:gd name="connsiteY7" fmla="*/ 327430 h 7393248"/>
              <a:gd name="connsiteX0" fmla="*/ 1170708 w 8326581"/>
              <a:gd name="connsiteY0" fmla="*/ 47866 h 7113684"/>
              <a:gd name="connsiteX1" fmla="*/ 8049490 w 8326581"/>
              <a:gd name="connsiteY1" fmla="*/ 47866 h 7113684"/>
              <a:gd name="connsiteX2" fmla="*/ 8326581 w 8326581"/>
              <a:gd name="connsiteY2" fmla="*/ 2950393 h 7113684"/>
              <a:gd name="connsiteX3" fmla="*/ 4163290 w 8326581"/>
              <a:gd name="connsiteY3" fmla="*/ 7113684 h 7113684"/>
              <a:gd name="connsiteX4" fmla="*/ 0 w 8326581"/>
              <a:gd name="connsiteY4" fmla="*/ 7113683 h 7113684"/>
              <a:gd name="connsiteX5" fmla="*/ 0 w 8326581"/>
              <a:gd name="connsiteY5" fmla="*/ 7113683 h 7113684"/>
              <a:gd name="connsiteX6" fmla="*/ 0 w 8326581"/>
              <a:gd name="connsiteY6" fmla="*/ 2950393 h 7113684"/>
              <a:gd name="connsiteX7" fmla="*/ 1170708 w 8326581"/>
              <a:gd name="connsiteY7" fmla="*/ 47866 h 7113684"/>
              <a:gd name="connsiteX0" fmla="*/ 1170708 w 8326581"/>
              <a:gd name="connsiteY0" fmla="*/ 9334 h 7075152"/>
              <a:gd name="connsiteX1" fmla="*/ 3629890 w 8326581"/>
              <a:gd name="connsiteY1" fmla="*/ 161734 h 7075152"/>
              <a:gd name="connsiteX2" fmla="*/ 8326581 w 8326581"/>
              <a:gd name="connsiteY2" fmla="*/ 2911861 h 7075152"/>
              <a:gd name="connsiteX3" fmla="*/ 4163290 w 8326581"/>
              <a:gd name="connsiteY3" fmla="*/ 7075152 h 7075152"/>
              <a:gd name="connsiteX4" fmla="*/ 0 w 8326581"/>
              <a:gd name="connsiteY4" fmla="*/ 7075151 h 7075152"/>
              <a:gd name="connsiteX5" fmla="*/ 0 w 8326581"/>
              <a:gd name="connsiteY5" fmla="*/ 7075151 h 7075152"/>
              <a:gd name="connsiteX6" fmla="*/ 0 w 8326581"/>
              <a:gd name="connsiteY6" fmla="*/ 2911861 h 7075152"/>
              <a:gd name="connsiteX7" fmla="*/ 1170708 w 8326581"/>
              <a:gd name="connsiteY7" fmla="*/ 9334 h 7075152"/>
              <a:gd name="connsiteX0" fmla="*/ 1170708 w 8326581"/>
              <a:gd name="connsiteY0" fmla="*/ 42755 h 7108573"/>
              <a:gd name="connsiteX1" fmla="*/ 8038605 w 8326581"/>
              <a:gd name="connsiteY1" fmla="*/ 51464 h 7108573"/>
              <a:gd name="connsiteX2" fmla="*/ 8326581 w 8326581"/>
              <a:gd name="connsiteY2" fmla="*/ 2945282 h 7108573"/>
              <a:gd name="connsiteX3" fmla="*/ 4163290 w 8326581"/>
              <a:gd name="connsiteY3" fmla="*/ 7108573 h 7108573"/>
              <a:gd name="connsiteX4" fmla="*/ 0 w 8326581"/>
              <a:gd name="connsiteY4" fmla="*/ 7108572 h 7108573"/>
              <a:gd name="connsiteX5" fmla="*/ 0 w 8326581"/>
              <a:gd name="connsiteY5" fmla="*/ 7108572 h 7108573"/>
              <a:gd name="connsiteX6" fmla="*/ 0 w 8326581"/>
              <a:gd name="connsiteY6" fmla="*/ 2945282 h 7108573"/>
              <a:gd name="connsiteX7" fmla="*/ 1170708 w 8326581"/>
              <a:gd name="connsiteY7" fmla="*/ 42755 h 7108573"/>
              <a:gd name="connsiteX0" fmla="*/ 1170708 w 8326581"/>
              <a:gd name="connsiteY0" fmla="*/ 23950 h 7089768"/>
              <a:gd name="connsiteX1" fmla="*/ 8038605 w 8326581"/>
              <a:gd name="connsiteY1" fmla="*/ 32659 h 7089768"/>
              <a:gd name="connsiteX2" fmla="*/ 8326581 w 8326581"/>
              <a:gd name="connsiteY2" fmla="*/ 2926477 h 7089768"/>
              <a:gd name="connsiteX3" fmla="*/ 4163290 w 8326581"/>
              <a:gd name="connsiteY3" fmla="*/ 7089768 h 7089768"/>
              <a:gd name="connsiteX4" fmla="*/ 0 w 8326581"/>
              <a:gd name="connsiteY4" fmla="*/ 7089767 h 7089768"/>
              <a:gd name="connsiteX5" fmla="*/ 0 w 8326581"/>
              <a:gd name="connsiteY5" fmla="*/ 7089767 h 7089768"/>
              <a:gd name="connsiteX6" fmla="*/ 0 w 8326581"/>
              <a:gd name="connsiteY6" fmla="*/ 2926477 h 7089768"/>
              <a:gd name="connsiteX7" fmla="*/ 1170708 w 8326581"/>
              <a:gd name="connsiteY7" fmla="*/ 23950 h 708976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8605 w 8326581"/>
              <a:gd name="connsiteY1" fmla="*/ 152400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326581"/>
              <a:gd name="connsiteY0" fmla="*/ 0 h 7065818"/>
              <a:gd name="connsiteX1" fmla="*/ 8032074 w 8326581"/>
              <a:gd name="connsiteY1" fmla="*/ 8709 h 7065818"/>
              <a:gd name="connsiteX2" fmla="*/ 8326581 w 8326581"/>
              <a:gd name="connsiteY2" fmla="*/ 2902527 h 7065818"/>
              <a:gd name="connsiteX3" fmla="*/ 4163290 w 8326581"/>
              <a:gd name="connsiteY3" fmla="*/ 7065818 h 7065818"/>
              <a:gd name="connsiteX4" fmla="*/ 0 w 8326581"/>
              <a:gd name="connsiteY4" fmla="*/ 7065817 h 7065818"/>
              <a:gd name="connsiteX5" fmla="*/ 0 w 8326581"/>
              <a:gd name="connsiteY5" fmla="*/ 7065817 h 7065818"/>
              <a:gd name="connsiteX6" fmla="*/ 0 w 8326581"/>
              <a:gd name="connsiteY6" fmla="*/ 2902527 h 7065818"/>
              <a:gd name="connsiteX7" fmla="*/ 1170708 w 8326581"/>
              <a:gd name="connsiteY7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440221"/>
              <a:gd name="connsiteY0" fmla="*/ 0 h 7065818"/>
              <a:gd name="connsiteX1" fmla="*/ 8032074 w 8440221"/>
              <a:gd name="connsiteY1" fmla="*/ 8709 h 7065818"/>
              <a:gd name="connsiteX2" fmla="*/ 8326581 w 8440221"/>
              <a:gd name="connsiteY2" fmla="*/ 2902527 h 7065818"/>
              <a:gd name="connsiteX3" fmla="*/ 8030885 w 8440221"/>
              <a:gd name="connsiteY3" fmla="*/ 4424349 h 7065818"/>
              <a:gd name="connsiteX4" fmla="*/ 4163290 w 8440221"/>
              <a:gd name="connsiteY4" fmla="*/ 7065818 h 7065818"/>
              <a:gd name="connsiteX5" fmla="*/ 0 w 8440221"/>
              <a:gd name="connsiteY5" fmla="*/ 7065817 h 7065818"/>
              <a:gd name="connsiteX6" fmla="*/ 0 w 8440221"/>
              <a:gd name="connsiteY6" fmla="*/ 7065817 h 7065818"/>
              <a:gd name="connsiteX7" fmla="*/ 0 w 8440221"/>
              <a:gd name="connsiteY7" fmla="*/ 2902527 h 7065818"/>
              <a:gd name="connsiteX8" fmla="*/ 1170708 w 8440221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4163290 w 8032074"/>
              <a:gd name="connsiteY3" fmla="*/ 7065818 h 7065818"/>
              <a:gd name="connsiteX4" fmla="*/ 0 w 8032074"/>
              <a:gd name="connsiteY4" fmla="*/ 7065817 h 7065818"/>
              <a:gd name="connsiteX5" fmla="*/ 0 w 8032074"/>
              <a:gd name="connsiteY5" fmla="*/ 7065817 h 7065818"/>
              <a:gd name="connsiteX6" fmla="*/ 0 w 8032074"/>
              <a:gd name="connsiteY6" fmla="*/ 2902527 h 7065818"/>
              <a:gd name="connsiteX7" fmla="*/ 1170708 w 8032074"/>
              <a:gd name="connsiteY7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8"/>
              <a:gd name="connsiteX1" fmla="*/ 8032074 w 8032074"/>
              <a:gd name="connsiteY1" fmla="*/ 8709 h 7065818"/>
              <a:gd name="connsiteX2" fmla="*/ 8030885 w 8032074"/>
              <a:gd name="connsiteY2" fmla="*/ 4424349 h 7065818"/>
              <a:gd name="connsiteX3" fmla="*/ 6180243 w 8032074"/>
              <a:gd name="connsiteY3" fmla="*/ 6346274 h 7065818"/>
              <a:gd name="connsiteX4" fmla="*/ 4163290 w 8032074"/>
              <a:gd name="connsiteY4" fmla="*/ 7065818 h 7065818"/>
              <a:gd name="connsiteX5" fmla="*/ 0 w 8032074"/>
              <a:gd name="connsiteY5" fmla="*/ 7065817 h 7065818"/>
              <a:gd name="connsiteX6" fmla="*/ 0 w 8032074"/>
              <a:gd name="connsiteY6" fmla="*/ 7065817 h 7065818"/>
              <a:gd name="connsiteX7" fmla="*/ 0 w 8032074"/>
              <a:gd name="connsiteY7" fmla="*/ 2902527 h 7065818"/>
              <a:gd name="connsiteX8" fmla="*/ 1170708 w 8032074"/>
              <a:gd name="connsiteY8" fmla="*/ 0 h 7065818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7065817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7065817"/>
              <a:gd name="connsiteX1" fmla="*/ 8032074 w 8032074"/>
              <a:gd name="connsiteY1" fmla="*/ 8709 h 7065817"/>
              <a:gd name="connsiteX2" fmla="*/ 8030885 w 8032074"/>
              <a:gd name="connsiteY2" fmla="*/ 4424349 h 7065817"/>
              <a:gd name="connsiteX3" fmla="*/ 6180243 w 8032074"/>
              <a:gd name="connsiteY3" fmla="*/ 6346274 h 7065817"/>
              <a:gd name="connsiteX4" fmla="*/ 0 w 8032074"/>
              <a:gd name="connsiteY4" fmla="*/ 7065817 h 7065817"/>
              <a:gd name="connsiteX5" fmla="*/ 0 w 8032074"/>
              <a:gd name="connsiteY5" fmla="*/ 6348062 h 7065817"/>
              <a:gd name="connsiteX6" fmla="*/ 0 w 8032074"/>
              <a:gd name="connsiteY6" fmla="*/ 2902527 h 7065817"/>
              <a:gd name="connsiteX7" fmla="*/ 1170708 w 8032074"/>
              <a:gd name="connsiteY7" fmla="*/ 0 h 7065817"/>
              <a:gd name="connsiteX0" fmla="*/ 1170708 w 8032074"/>
              <a:gd name="connsiteY0" fmla="*/ 0 h 6689292"/>
              <a:gd name="connsiteX1" fmla="*/ 8032074 w 8032074"/>
              <a:gd name="connsiteY1" fmla="*/ 8709 h 6689292"/>
              <a:gd name="connsiteX2" fmla="*/ 8030885 w 8032074"/>
              <a:gd name="connsiteY2" fmla="*/ 4424349 h 6689292"/>
              <a:gd name="connsiteX3" fmla="*/ 6180243 w 8032074"/>
              <a:gd name="connsiteY3" fmla="*/ 6346274 h 6689292"/>
              <a:gd name="connsiteX4" fmla="*/ 0 w 8032074"/>
              <a:gd name="connsiteY4" fmla="*/ 6348062 h 6689292"/>
              <a:gd name="connsiteX5" fmla="*/ 0 w 8032074"/>
              <a:gd name="connsiteY5" fmla="*/ 2902527 h 6689292"/>
              <a:gd name="connsiteX6" fmla="*/ 1170708 w 8032074"/>
              <a:gd name="connsiteY6" fmla="*/ 0 h 6689292"/>
              <a:gd name="connsiteX0" fmla="*/ 1170708 w 8032074"/>
              <a:gd name="connsiteY0" fmla="*/ 0 h 6587339"/>
              <a:gd name="connsiteX1" fmla="*/ 8032074 w 8032074"/>
              <a:gd name="connsiteY1" fmla="*/ 8709 h 6587339"/>
              <a:gd name="connsiteX2" fmla="*/ 8030885 w 8032074"/>
              <a:gd name="connsiteY2" fmla="*/ 4424349 h 6587339"/>
              <a:gd name="connsiteX3" fmla="*/ 6180243 w 8032074"/>
              <a:gd name="connsiteY3" fmla="*/ 6346274 h 6587339"/>
              <a:gd name="connsiteX4" fmla="*/ 0 w 8032074"/>
              <a:gd name="connsiteY4" fmla="*/ 6348062 h 6587339"/>
              <a:gd name="connsiteX5" fmla="*/ 0 w 8032074"/>
              <a:gd name="connsiteY5" fmla="*/ 2902527 h 6587339"/>
              <a:gd name="connsiteX6" fmla="*/ 1170708 w 8032074"/>
              <a:gd name="connsiteY6" fmla="*/ 0 h 658733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  <a:gd name="connsiteX0" fmla="*/ 1170708 w 8032074"/>
              <a:gd name="connsiteY0" fmla="*/ 0 h 6348189"/>
              <a:gd name="connsiteX1" fmla="*/ 8032074 w 8032074"/>
              <a:gd name="connsiteY1" fmla="*/ 8709 h 6348189"/>
              <a:gd name="connsiteX2" fmla="*/ 8030885 w 8032074"/>
              <a:gd name="connsiteY2" fmla="*/ 4424349 h 6348189"/>
              <a:gd name="connsiteX3" fmla="*/ 6180243 w 8032074"/>
              <a:gd name="connsiteY3" fmla="*/ 6346274 h 6348189"/>
              <a:gd name="connsiteX4" fmla="*/ 0 w 8032074"/>
              <a:gd name="connsiteY4" fmla="*/ 6348062 h 6348189"/>
              <a:gd name="connsiteX5" fmla="*/ 0 w 8032074"/>
              <a:gd name="connsiteY5" fmla="*/ 2902527 h 6348189"/>
              <a:gd name="connsiteX6" fmla="*/ 1170708 w 8032074"/>
              <a:gd name="connsiteY6" fmla="*/ 0 h 6348189"/>
              <a:gd name="connsiteX0" fmla="*/ 1170708 w 8032074"/>
              <a:gd name="connsiteY0" fmla="*/ 0 h 6348062"/>
              <a:gd name="connsiteX1" fmla="*/ 8032074 w 8032074"/>
              <a:gd name="connsiteY1" fmla="*/ 8709 h 6348062"/>
              <a:gd name="connsiteX2" fmla="*/ 8030885 w 8032074"/>
              <a:gd name="connsiteY2" fmla="*/ 4424349 h 6348062"/>
              <a:gd name="connsiteX3" fmla="*/ 6180243 w 8032074"/>
              <a:gd name="connsiteY3" fmla="*/ 6346274 h 6348062"/>
              <a:gd name="connsiteX4" fmla="*/ 0 w 8032074"/>
              <a:gd name="connsiteY4" fmla="*/ 6348062 h 6348062"/>
              <a:gd name="connsiteX5" fmla="*/ 0 w 8032074"/>
              <a:gd name="connsiteY5" fmla="*/ 2902527 h 6348062"/>
              <a:gd name="connsiteX6" fmla="*/ 1170708 w 8032074"/>
              <a:gd name="connsiteY6" fmla="*/ 0 h 634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2074" h="6348062">
                <a:moveTo>
                  <a:pt x="1170708" y="0"/>
                </a:moveTo>
                <a:lnTo>
                  <a:pt x="8032074" y="8709"/>
                </a:lnTo>
                <a:cubicBezTo>
                  <a:pt x="8031678" y="1480589"/>
                  <a:pt x="8031281" y="2952469"/>
                  <a:pt x="8030885" y="4424349"/>
                </a:cubicBezTo>
                <a:cubicBezTo>
                  <a:pt x="7722246" y="5480610"/>
                  <a:pt x="6982158" y="6083010"/>
                  <a:pt x="6180243" y="6346274"/>
                </a:cubicBezTo>
                <a:lnTo>
                  <a:pt x="0" y="6348062"/>
                </a:lnTo>
                <a:lnTo>
                  <a:pt x="0" y="2902527"/>
                </a:lnTo>
                <a:cubicBezTo>
                  <a:pt x="28864" y="1766455"/>
                  <a:pt x="365990" y="763155"/>
                  <a:pt x="1170708" y="0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527791-78FA-2027-02FC-0DED41B45632}"/>
              </a:ext>
            </a:extLst>
          </p:cNvPr>
          <p:cNvCxnSpPr>
            <a:cxnSpLocks/>
          </p:cNvCxnSpPr>
          <p:nvPr/>
        </p:nvCxnSpPr>
        <p:spPr>
          <a:xfrm>
            <a:off x="7895968" y="526472"/>
            <a:ext cx="0" cy="634806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close-up of a printing press&#10;&#10;Description automatically generated">
            <a:extLst>
              <a:ext uri="{FF2B5EF4-FFF2-40B4-BE49-F238E27FC236}">
                <a16:creationId xmlns:a16="http://schemas.microsoft.com/office/drawing/2014/main" id="{F9F8E144-D36A-DD18-2F56-2ED44A6073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411" r="12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73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285E-39C5-BE23-5946-BAE184A43D4F}"/>
              </a:ext>
            </a:extLst>
          </p:cNvPr>
          <p:cNvSpPr txBox="1"/>
          <p:nvPr/>
        </p:nvSpPr>
        <p:spPr>
          <a:xfrm>
            <a:off x="103380" y="1477869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Attempted recruitment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BB1E04-2D02-86B0-500D-AC7A8A37B3C7}"/>
              </a:ext>
            </a:extLst>
          </p:cNvPr>
          <p:cNvCxnSpPr>
            <a:cxnSpLocks/>
          </p:cNvCxnSpPr>
          <p:nvPr/>
        </p:nvCxnSpPr>
        <p:spPr>
          <a:xfrm flipV="1">
            <a:off x="175626" y="1874937"/>
            <a:ext cx="5147146" cy="152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A6892E-7D43-2279-1018-C8DF2A37E374}"/>
              </a:ext>
            </a:extLst>
          </p:cNvPr>
          <p:cNvSpPr txBox="1"/>
          <p:nvPr/>
        </p:nvSpPr>
        <p:spPr>
          <a:xfrm>
            <a:off x="6101977" y="1476348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Recruitment difficulties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8CE8C3-7963-4959-061E-C41440950F1E}"/>
              </a:ext>
            </a:extLst>
          </p:cNvPr>
          <p:cNvCxnSpPr>
            <a:cxnSpLocks/>
          </p:cNvCxnSpPr>
          <p:nvPr/>
        </p:nvCxnSpPr>
        <p:spPr>
          <a:xfrm>
            <a:off x="6145348" y="1874937"/>
            <a:ext cx="5362458" cy="152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4A3C62-75C4-319A-D998-711A3B68B62A}"/>
              </a:ext>
            </a:extLst>
          </p:cNvPr>
          <p:cNvSpPr txBox="1"/>
          <p:nvPr/>
        </p:nvSpPr>
        <p:spPr>
          <a:xfrm>
            <a:off x="5983300" y="5855696"/>
            <a:ext cx="5975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“Did you experience any difficulties finding suitable staff?” n=2,881)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EBF97A-1829-3227-A749-03BB0B82684D}"/>
              </a:ext>
            </a:extLst>
          </p:cNvPr>
          <p:cNvSpPr txBox="1"/>
          <p:nvPr/>
        </p:nvSpPr>
        <p:spPr>
          <a:xfrm>
            <a:off x="233375" y="5855697"/>
            <a:ext cx="6384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“Have you attempted to recruit staff over the past 3 months?” n=4,873)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0829A-2324-D595-C44B-77BC2F2DA872}"/>
              </a:ext>
            </a:extLst>
          </p:cNvPr>
          <p:cNvSpPr txBox="1"/>
          <p:nvPr/>
        </p:nvSpPr>
        <p:spPr>
          <a:xfrm>
            <a:off x="103378" y="239826"/>
            <a:ext cx="119852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Labour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market conditions remain broadly unchanged…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…with 59% of firms attempting to recruit and 76% of those firms facing recruitment difficulties. Hospitality (82%) and transport/logistics (81%) firms are the most likely to report difficulties.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4F14-33DE-835F-4A03-0A15785E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24400"/>
            <a:ext cx="5800587" cy="3448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840598-BC19-5B1E-982E-E61C99016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653" y="2116560"/>
            <a:ext cx="6642084" cy="33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285E-39C5-BE23-5946-BAE184A43D4F}"/>
              </a:ext>
            </a:extLst>
          </p:cNvPr>
          <p:cNvSpPr txBox="1"/>
          <p:nvPr/>
        </p:nvSpPr>
        <p:spPr>
          <a:xfrm>
            <a:off x="103380" y="1477869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Price growth expectations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BB1E04-2D02-86B0-500D-AC7A8A37B3C7}"/>
              </a:ext>
            </a:extLst>
          </p:cNvPr>
          <p:cNvCxnSpPr>
            <a:cxnSpLocks/>
          </p:cNvCxnSpPr>
          <p:nvPr/>
        </p:nvCxnSpPr>
        <p:spPr>
          <a:xfrm>
            <a:off x="233376" y="1876458"/>
            <a:ext cx="613476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A6892E-7D43-2279-1018-C8DF2A37E374}"/>
              </a:ext>
            </a:extLst>
          </p:cNvPr>
          <p:cNvSpPr txBox="1"/>
          <p:nvPr/>
        </p:nvSpPr>
        <p:spPr>
          <a:xfrm>
            <a:off x="6486985" y="1476348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of cost pressures 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8CE8C3-7963-4959-061E-C41440950F1E}"/>
              </a:ext>
            </a:extLst>
          </p:cNvPr>
          <p:cNvCxnSpPr>
            <a:cxnSpLocks/>
          </p:cNvCxnSpPr>
          <p:nvPr/>
        </p:nvCxnSpPr>
        <p:spPr>
          <a:xfrm>
            <a:off x="6616981" y="1874937"/>
            <a:ext cx="5362458" cy="152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24A647-BEB4-1ED3-A02E-B43D23807F91}"/>
              </a:ext>
            </a:extLst>
          </p:cNvPr>
          <p:cNvSpPr txBox="1"/>
          <p:nvPr/>
        </p:nvSpPr>
        <p:spPr>
          <a:xfrm>
            <a:off x="233376" y="5742253"/>
            <a:ext cx="5633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“Over the next 3 months, do you expect the price of your good/services to...” n=4,752)</a:t>
            </a:r>
          </a:p>
        </p:txBody>
      </p:sp>
      <p:sp>
        <p:nvSpPr>
          <p:cNvPr id="6" name="Rectangle 1040">
            <a:extLst>
              <a:ext uri="{FF2B5EF4-FFF2-40B4-BE49-F238E27FC236}">
                <a16:creationId xmlns:a16="http://schemas.microsoft.com/office/drawing/2014/main" id="{C12D71B3-3E9C-BB81-46B6-D0FFA1B6A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981" y="5742252"/>
            <a:ext cx="5010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Is your business currently suffering pressures to raise its prices from any of the following? n=4,309)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E74F3-ADA7-AA21-B8E9-9124E09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9" y="2068487"/>
            <a:ext cx="5846400" cy="3713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A1CABE-0354-EB68-B274-9E7CB13A7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733" y="1987927"/>
            <a:ext cx="6595200" cy="365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11464-F0B1-555C-097A-6C3A59AC6108}"/>
              </a:ext>
            </a:extLst>
          </p:cNvPr>
          <p:cNvSpPr txBox="1"/>
          <p:nvPr/>
        </p:nvSpPr>
        <p:spPr>
          <a:xfrm>
            <a:off x="103378" y="239826"/>
            <a:ext cx="11985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downward trend in price expectations halts…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…as slightly more firms expect their prices to rise compared to last quarter. Labour costs are ranked the top source of cost pressure overall.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5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CA8F0-DA09-C757-E2A3-E6737A052477}"/>
              </a:ext>
            </a:extLst>
          </p:cNvPr>
          <p:cNvSpPr txBox="1"/>
          <p:nvPr/>
        </p:nvSpPr>
        <p:spPr>
          <a:xfrm>
            <a:off x="7695790" y="5754964"/>
            <a:ext cx="4779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“Over the next 12 months, do you believe your business’s turnover will…” n=4,804)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E97C5-76BE-892B-A5B9-998F94697BCD}"/>
              </a:ext>
            </a:extLst>
          </p:cNvPr>
          <p:cNvSpPr txBox="1"/>
          <p:nvPr/>
        </p:nvSpPr>
        <p:spPr>
          <a:xfrm>
            <a:off x="103378" y="239826"/>
            <a:ext cx="119852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confidence improves…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…as more firms (56%) expect their turnover to increase over the next twelve months. B2B services sector is the most likely to expect an increase.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AB015-031D-065C-F008-2FA668764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7" y="1440155"/>
            <a:ext cx="9017128" cy="46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4632E30-7167-4735-B14F-66B56591AD62}"/>
              </a:ext>
            </a:extLst>
          </p:cNvPr>
          <p:cNvSpPr txBox="1"/>
          <p:nvPr/>
        </p:nvSpPr>
        <p:spPr>
          <a:xfrm>
            <a:off x="103379" y="239826"/>
            <a:ext cx="9693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Concern about external factors has eased overall…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…with fewer firms worried about inflation and interest rates, although concern for both areas remains high by historical levels</a:t>
            </a:r>
          </a:p>
        </p:txBody>
      </p:sp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2F558-799C-4355-F86D-11E5F43B1C6C}"/>
              </a:ext>
            </a:extLst>
          </p:cNvPr>
          <p:cNvSpPr txBox="1"/>
          <p:nvPr/>
        </p:nvSpPr>
        <p:spPr>
          <a:xfrm>
            <a:off x="8881729" y="5537581"/>
            <a:ext cx="332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“Which of the following factors are more a concern to your business than 3 months ago?” n=4,130)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E7D0A-3BDF-7491-5D82-DB0C9A1EBE84}"/>
              </a:ext>
            </a:extLst>
          </p:cNvPr>
          <p:cNvSpPr txBox="1"/>
          <p:nvPr/>
        </p:nvSpPr>
        <p:spPr>
          <a:xfrm>
            <a:off x="8779728" y="3593048"/>
            <a:ext cx="214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B2006-FB41-3816-1263-27405AF4BA0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8366759" y="3777714"/>
            <a:ext cx="4129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ABA4791-4E72-E8B6-2E90-DFF80B9E27D3}"/>
              </a:ext>
            </a:extLst>
          </p:cNvPr>
          <p:cNvSpPr txBox="1"/>
          <p:nvPr/>
        </p:nvSpPr>
        <p:spPr>
          <a:xfrm>
            <a:off x="8779728" y="4984973"/>
            <a:ext cx="214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Interest rates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DEA6A6-5C5D-43D2-75AD-EA6222629A7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366759" y="5169639"/>
            <a:ext cx="4129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4089DA7-D056-7A30-90DE-EF272256F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3" y="1436914"/>
            <a:ext cx="8335686" cy="47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8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E4F7B473-9AFD-A2BA-96AF-CE5E3ACDB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417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36449E8A-D0A4-5B39-16DC-4AF9F772E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C4EA9994-96E0-3CA9-F0C4-9AF504173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72" y="715832"/>
            <a:ext cx="3645256" cy="60135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DDF7FD-9355-9F44-AFC0-D1A9D10F4902}"/>
              </a:ext>
            </a:extLst>
          </p:cNvPr>
          <p:cNvSpPr txBox="1">
            <a:spLocks/>
          </p:cNvSpPr>
          <p:nvPr/>
        </p:nvSpPr>
        <p:spPr>
          <a:xfrm>
            <a:off x="409182" y="1425748"/>
            <a:ext cx="7628971" cy="8924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30239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are we?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5E4AE8-B2C9-71AE-6CB4-5E4504142E92}"/>
              </a:ext>
            </a:extLst>
          </p:cNvPr>
          <p:cNvSpPr/>
          <p:nvPr/>
        </p:nvSpPr>
        <p:spPr>
          <a:xfrm>
            <a:off x="7186613" y="542926"/>
            <a:ext cx="5005387" cy="91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270713-D4B5-5ABF-31F6-95FBC0E6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1" y="758338"/>
            <a:ext cx="5651090" cy="608269"/>
          </a:xfrm>
        </p:spPr>
        <p:txBody>
          <a:bodyPr/>
          <a:lstStyle/>
          <a:p>
            <a:r>
              <a:rPr lang="en-US" dirty="0"/>
              <a:t>Monetary Policy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5BE086-718E-3653-D5FB-4DA2B43AF70D}"/>
              </a:ext>
            </a:extLst>
          </p:cNvPr>
          <p:cNvSpPr txBox="1"/>
          <p:nvPr/>
        </p:nvSpPr>
        <p:spPr>
          <a:xfrm>
            <a:off x="373851" y="2432434"/>
            <a:ext cx="112219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Feb – Bank of England’s Monetary Policy Committee (MPC) voted to keep the Bank Rate (Interest Rate) at 5.25%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Split decision – 6 voted for 5.25, 2 voted for 5.50 and 1 voted for 5.00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Last week, the BCC’s Economic Advisory Council (EAC) met and in a mock MPC vote, unanimously agreed that the</a:t>
            </a:r>
          </a:p>
          <a:p>
            <a:r>
              <a:rPr lang="en-GB" dirty="0"/>
              <a:t>Bank Rate should be lowered by 0.25 points to 5.00% at the next MPC meeting in March.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Could the ONS GDP figures release on Thursday see us slip into a technical recession/does this matter?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86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5AE59-1E26-BAAF-F779-07A973CF0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A07C5CEE-8B5C-A07D-C84D-259FB989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417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550CD050-65D5-784F-BADD-6A3896619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CF8F3C83-205F-501E-4448-94E17035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72" y="715832"/>
            <a:ext cx="3645256" cy="60135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24CBFB-92E3-9A36-703B-CB8B6B0404B2}"/>
              </a:ext>
            </a:extLst>
          </p:cNvPr>
          <p:cNvSpPr txBox="1">
            <a:spLocks/>
          </p:cNvSpPr>
          <p:nvPr/>
        </p:nvSpPr>
        <p:spPr>
          <a:xfrm>
            <a:off x="409182" y="1425748"/>
            <a:ext cx="7628971" cy="8924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30239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are we?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8F290D-DAC2-B92E-663A-E8EC6F547EF3}"/>
              </a:ext>
            </a:extLst>
          </p:cNvPr>
          <p:cNvSpPr/>
          <p:nvPr/>
        </p:nvSpPr>
        <p:spPr>
          <a:xfrm>
            <a:off x="7186613" y="542926"/>
            <a:ext cx="5005387" cy="91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FF2AC24-D4FA-E1BC-46E3-F131241B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1" y="758338"/>
            <a:ext cx="5651090" cy="608269"/>
          </a:xfrm>
        </p:spPr>
        <p:txBody>
          <a:bodyPr/>
          <a:lstStyle/>
          <a:p>
            <a:r>
              <a:rPr lang="en-US" dirty="0"/>
              <a:t>Fiscal Policy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851F26-C7ED-5417-C923-0AB864E03243}"/>
              </a:ext>
            </a:extLst>
          </p:cNvPr>
          <p:cNvSpPr txBox="1"/>
          <p:nvPr/>
        </p:nvSpPr>
        <p:spPr>
          <a:xfrm>
            <a:off x="169597" y="2501148"/>
            <a:ext cx="116556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BCC has strong engagement levels with government at all levels, including with the PM, Chancellor, other Ministers, the</a:t>
            </a:r>
          </a:p>
          <a:p>
            <a:r>
              <a:rPr lang="en-GB" dirty="0"/>
              <a:t>Shadow Cabinet, government departments and civil servants.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is especially true currently given it is an election year (probably).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engagement takes place as both continuous conversations as well as submissions for set piece events such as the</a:t>
            </a:r>
          </a:p>
          <a:p>
            <a:r>
              <a:rPr lang="en-GB" dirty="0"/>
              <a:t>upcoming Spring Budget.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265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367C-73B6-2FA3-962C-D09DBE499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C623CF7A-3274-4BF8-66B0-6CD1CB75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417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1810C2CE-4ADA-8F5A-0D90-DE17C6F27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B8150E18-18BC-54B9-A9B9-3F328670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72" y="715832"/>
            <a:ext cx="3645256" cy="60135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28FF5AF-8D97-52BE-05AF-D41DD0973F45}"/>
              </a:ext>
            </a:extLst>
          </p:cNvPr>
          <p:cNvSpPr txBox="1">
            <a:spLocks/>
          </p:cNvSpPr>
          <p:nvPr/>
        </p:nvSpPr>
        <p:spPr>
          <a:xfrm>
            <a:off x="409182" y="1425748"/>
            <a:ext cx="7628971" cy="8924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30239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Top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7A6376-9A1B-1F1D-D21F-5262C387CD4D}"/>
              </a:ext>
            </a:extLst>
          </p:cNvPr>
          <p:cNvSpPr/>
          <p:nvPr/>
        </p:nvSpPr>
        <p:spPr>
          <a:xfrm>
            <a:off x="7186613" y="542926"/>
            <a:ext cx="5005387" cy="91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236FAC-3718-067E-38D3-5AFD7210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1" y="758338"/>
            <a:ext cx="5651090" cy="608269"/>
          </a:xfrm>
        </p:spPr>
        <p:txBody>
          <a:bodyPr/>
          <a:lstStyle/>
          <a:p>
            <a:r>
              <a:rPr lang="en-US" dirty="0"/>
              <a:t>Budget Asks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E7B2C-323B-C568-671D-B01EF5FF37C8}"/>
              </a:ext>
            </a:extLst>
          </p:cNvPr>
          <p:cNvSpPr txBox="1"/>
          <p:nvPr/>
        </p:nvSpPr>
        <p:spPr>
          <a:xfrm>
            <a:off x="169598" y="1970874"/>
            <a:ext cx="11677630" cy="3461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We need to build: </a:t>
            </a:r>
            <a:r>
              <a:rPr lang="en-GB" sz="2000" dirty="0">
                <a:effectLst/>
                <a:latin typeface="Calibri" panose="020F0502020204030204" pitchFamily="34" charset="0"/>
              </a:rPr>
              <a:t>Government to match industry-led funding of £3m for planning qualifications to help plug the lack of resource. </a:t>
            </a:r>
            <a:br>
              <a:rPr lang="en-GB" sz="2000" dirty="0">
                <a:effectLst/>
                <a:latin typeface="Calibri" panose="020F0502020204030204" pitchFamily="34" charset="0"/>
              </a:rPr>
            </a:br>
            <a:endParaRPr lang="en-GB" sz="2000" dirty="0">
              <a:effectLst/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We need a consistent long-term skills plan: </a:t>
            </a:r>
            <a:r>
              <a:rPr lang="en-GB" sz="2000" dirty="0">
                <a:effectLst/>
                <a:latin typeface="Calibri" panose="020F0502020204030204" pitchFamily="34" charset="0"/>
              </a:rPr>
              <a:t>Developed by provision of long-term funding for the business-led, Local Skills Improvement Plans (LSIPs) beyond the current 2025 cut off point to at least 2028. </a:t>
            </a:r>
            <a:br>
              <a:rPr lang="en-GB" sz="2000" dirty="0">
                <a:effectLst/>
                <a:latin typeface="Calibri" panose="020F0502020204030204" pitchFamily="34" charset="0"/>
              </a:rPr>
            </a:br>
            <a:endParaRPr lang="en-GB" sz="2000" dirty="0">
              <a:effectLst/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We need to support small businesses to grow: </a:t>
            </a:r>
            <a:r>
              <a:rPr lang="en-GB" sz="2000" dirty="0">
                <a:effectLst/>
                <a:latin typeface="Calibri" panose="020F0502020204030204" pitchFamily="34" charset="0"/>
              </a:rPr>
              <a:t>Government should restart the VAT registration review with a view to removing the existing cliff edge. 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endParaRPr lang="en-GB" sz="1800" dirty="0">
              <a:effectLst/>
              <a:latin typeface="SymbolMT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946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99B3-5C66-EC82-33DB-92F75493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E12BA013-55FB-B0BF-DBA4-6C148F554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2417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127589CF-AC1F-ABBA-6C5C-4C278356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437C039-D130-79FC-6D84-45F9220F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72" y="715832"/>
            <a:ext cx="3645256" cy="60135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7796CB8-FF60-9B48-8166-E589515942D1}"/>
              </a:ext>
            </a:extLst>
          </p:cNvPr>
          <p:cNvSpPr txBox="1">
            <a:spLocks/>
          </p:cNvSpPr>
          <p:nvPr/>
        </p:nvSpPr>
        <p:spPr>
          <a:xfrm>
            <a:off x="409182" y="1425748"/>
            <a:ext cx="7628971" cy="8924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30239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Top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CD3D73-A398-F8EC-2C61-0B95C77800DA}"/>
              </a:ext>
            </a:extLst>
          </p:cNvPr>
          <p:cNvSpPr/>
          <p:nvPr/>
        </p:nvSpPr>
        <p:spPr>
          <a:xfrm>
            <a:off x="7186613" y="542926"/>
            <a:ext cx="5005387" cy="91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36F832-2D56-15E7-D87B-F65896E3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1" y="758338"/>
            <a:ext cx="5651090" cy="608269"/>
          </a:xfrm>
        </p:spPr>
        <p:txBody>
          <a:bodyPr/>
          <a:lstStyle/>
          <a:p>
            <a:r>
              <a:rPr lang="en-US" dirty="0"/>
              <a:t>Budget Asks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F6B1C-5BCB-6FE9-3F9E-366119521DEF}"/>
              </a:ext>
            </a:extLst>
          </p:cNvPr>
          <p:cNvSpPr txBox="1"/>
          <p:nvPr/>
        </p:nvSpPr>
        <p:spPr>
          <a:xfrm>
            <a:off x="169598" y="1970874"/>
            <a:ext cx="11677630" cy="3461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We need a fairer business tax system: </a:t>
            </a:r>
            <a:r>
              <a:rPr lang="en-GB" sz="2000" dirty="0">
                <a:effectLst/>
                <a:latin typeface="Calibri" panose="020F0502020204030204" pitchFamily="34" charset="0"/>
              </a:rPr>
              <a:t>Make Business Rates a tax that incentivises growth. </a:t>
            </a:r>
            <a:br>
              <a:rPr lang="en-GB" sz="2000" dirty="0">
                <a:effectLst/>
                <a:latin typeface="Calibri" panose="020F0502020204030204" pitchFamily="34" charset="0"/>
              </a:rPr>
            </a:br>
            <a:endParaRPr lang="en-GB" sz="2000" dirty="0">
              <a:effectLst/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We need to keep UK PLC an attractive market for tourists, as well as businesses: </a:t>
            </a:r>
            <a:endParaRPr lang="en-GB" sz="2000" dirty="0">
              <a:effectLst/>
              <a:latin typeface="SymbolMT"/>
            </a:endParaRPr>
          </a:p>
          <a:p>
            <a:r>
              <a:rPr lang="en-GB" sz="2000" dirty="0">
                <a:effectLst/>
                <a:latin typeface="Calibri" panose="020F0502020204030204" pitchFamily="34" charset="0"/>
              </a:rPr>
              <a:t>Government to reverse its recent policy on tax-free shopping which has impacted businesses of all sizes across the UK’s nations and regions. </a:t>
            </a:r>
            <a:endParaRPr lang="en-GB" sz="2000" dirty="0">
              <a:effectLst/>
              <a:latin typeface="SymbolMT"/>
            </a:endParaRPr>
          </a:p>
          <a:p>
            <a:br>
              <a:rPr lang="en-GB" sz="1800" dirty="0">
                <a:effectLst/>
                <a:latin typeface="Calibri" panose="020F0502020204030204" pitchFamily="34" charset="0"/>
              </a:rPr>
            </a:br>
            <a:endParaRPr lang="en-GB" sz="1800" dirty="0">
              <a:effectLst/>
              <a:latin typeface="SymbolMT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24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6F9AFD-B79B-5E94-4307-09C5B9C10BEE}"/>
              </a:ext>
            </a:extLst>
          </p:cNvPr>
          <p:cNvSpPr txBox="1"/>
          <p:nvPr/>
        </p:nvSpPr>
        <p:spPr>
          <a:xfrm>
            <a:off x="3109619" y="2061531"/>
            <a:ext cx="7556052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1600" dirty="0">
              <a:solidFill>
                <a:srgbClr val="000000"/>
              </a:solidFill>
              <a:latin typeface="Montserrat" pitchFamily="2" charset="77"/>
            </a:endParaRPr>
          </a:p>
          <a:p>
            <a:r>
              <a:rPr lang="en-GB" sz="1600" dirty="0">
                <a:solidFill>
                  <a:srgbClr val="000000"/>
                </a:solidFill>
                <a:latin typeface="Montserrat" pitchFamily="2" charset="77"/>
              </a:rPr>
              <a:t>CONTACT </a:t>
            </a:r>
          </a:p>
          <a:p>
            <a:endParaRPr lang="en-GB" sz="1600" dirty="0">
              <a:solidFill>
                <a:srgbClr val="000000"/>
              </a:solidFill>
              <a:latin typeface="Montserrat" pitchFamily="2" charset="77"/>
            </a:endParaRPr>
          </a:p>
          <a:p>
            <a:r>
              <a:rPr lang="en-GB" sz="1600" b="1" dirty="0">
                <a:solidFill>
                  <a:srgbClr val="000000"/>
                </a:solidFill>
                <a:latin typeface="Montserrat"/>
              </a:rPr>
              <a:t>Jonny Haseldine, Policy Manager</a:t>
            </a:r>
            <a:r>
              <a:rPr lang="en-GB" sz="1600" b="1" dirty="0">
                <a:latin typeface="Montserrat"/>
              </a:rPr>
              <a:t> </a:t>
            </a:r>
            <a:endParaRPr lang="en-GB" sz="1600" b="1" dirty="0">
              <a:latin typeface="Montserrat" pitchFamily="2" charset="77"/>
            </a:endParaRPr>
          </a:p>
          <a:p>
            <a:r>
              <a:rPr lang="en-GB" sz="1600" dirty="0">
                <a:latin typeface="Montserrat"/>
              </a:rPr>
              <a:t>British Chambers of Commerce</a:t>
            </a:r>
            <a:br>
              <a:rPr lang="en-GB" sz="1600" dirty="0">
                <a:latin typeface="Montserrat"/>
              </a:rPr>
            </a:br>
            <a:r>
              <a:rPr lang="en-GB" sz="1600" dirty="0">
                <a:solidFill>
                  <a:schemeClr val="tx2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j.haseldine@britishchambers.org.uk</a:t>
            </a:r>
            <a:r>
              <a:rPr lang="en-GB" sz="1600" dirty="0">
                <a:solidFill>
                  <a:schemeClr val="tx2"/>
                </a:solidFill>
                <a:latin typeface="Montserrat"/>
              </a:rPr>
              <a:t> </a:t>
            </a:r>
            <a:endParaRPr lang="en-GB" sz="1600" dirty="0">
              <a:solidFill>
                <a:schemeClr val="tx2"/>
              </a:solidFill>
              <a:latin typeface="Montserrat" pitchFamily="2" charset="77"/>
            </a:endParaRPr>
          </a:p>
          <a:p>
            <a:endParaRPr lang="en-GB" sz="1600" dirty="0">
              <a:solidFill>
                <a:srgbClr val="000000"/>
              </a:solidFill>
              <a:latin typeface="Montserrat" pitchFamily="2" charset="77"/>
            </a:endParaRPr>
          </a:p>
          <a:p>
            <a:endParaRPr lang="en-GB" sz="1600" b="1" dirty="0">
              <a:solidFill>
                <a:srgbClr val="000000"/>
              </a:solidFill>
              <a:latin typeface="Montserrat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63CCA9-A048-04F4-AA00-5779737299E2}"/>
              </a:ext>
            </a:extLst>
          </p:cNvPr>
          <p:cNvSpPr txBox="1">
            <a:spLocks/>
          </p:cNvSpPr>
          <p:nvPr/>
        </p:nvSpPr>
        <p:spPr>
          <a:xfrm>
            <a:off x="373851" y="758338"/>
            <a:ext cx="7220318" cy="608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Contact Details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FDA2A2-A08E-DA48-6847-E7A684513E4E}"/>
              </a:ext>
            </a:extLst>
          </p:cNvPr>
          <p:cNvSpPr txBox="1">
            <a:spLocks/>
          </p:cNvSpPr>
          <p:nvPr/>
        </p:nvSpPr>
        <p:spPr>
          <a:xfrm>
            <a:off x="373850" y="1344774"/>
            <a:ext cx="9544850" cy="4078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30239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068A6215-3B24-1468-75DC-03B0D46294B7}"/>
              </a:ext>
            </a:extLst>
          </p:cNvPr>
          <p:cNvSpPr/>
          <p:nvPr/>
        </p:nvSpPr>
        <p:spPr>
          <a:xfrm rot="16200000">
            <a:off x="542356" y="2144079"/>
            <a:ext cx="2043682" cy="204368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 descr="Map&#10;&#10;Description automatically generated">
            <a:extLst>
              <a:ext uri="{FF2B5EF4-FFF2-40B4-BE49-F238E27FC236}">
                <a16:creationId xmlns:a16="http://schemas.microsoft.com/office/drawing/2014/main" id="{C6D1CDB3-CAB0-D54D-97CA-62417B788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35" y="1657021"/>
            <a:ext cx="6829191" cy="393219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98FE806-0051-7742-8691-4A990939563D}"/>
              </a:ext>
            </a:extLst>
          </p:cNvPr>
          <p:cNvGrpSpPr/>
          <p:nvPr/>
        </p:nvGrpSpPr>
        <p:grpSpPr>
          <a:xfrm>
            <a:off x="519738" y="857864"/>
            <a:ext cx="3842636" cy="5112777"/>
            <a:chOff x="3549712" y="-136534"/>
            <a:chExt cx="4881020" cy="6858000"/>
          </a:xfrm>
        </p:grpSpPr>
        <p:pic>
          <p:nvPicPr>
            <p:cNvPr id="31" name="Picture 30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01E6D2B7-8DAB-2148-B9A2-654439BBF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9712" y="-136534"/>
              <a:ext cx="4881020" cy="6858000"/>
            </a:xfrm>
            <a:prstGeom prst="rect">
              <a:avLst/>
            </a:prstGeom>
          </p:spPr>
        </p:pic>
        <p:pic>
          <p:nvPicPr>
            <p:cNvPr id="32" name="Picture 3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068683A-08E8-F14C-B475-38FBAD84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5791" y="6240938"/>
              <a:ext cx="87060" cy="136671"/>
            </a:xfrm>
            <a:prstGeom prst="rect">
              <a:avLst/>
            </a:prstGeom>
          </p:spPr>
        </p:pic>
        <p:pic>
          <p:nvPicPr>
            <p:cNvPr id="33" name="Picture 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C023513-9C53-764B-A3D8-B737FEF8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1301" y="6201725"/>
              <a:ext cx="87060" cy="136671"/>
            </a:xfrm>
            <a:prstGeom prst="rect">
              <a:avLst/>
            </a:prstGeom>
          </p:spPr>
        </p:pic>
        <p:pic>
          <p:nvPicPr>
            <p:cNvPr id="34" name="Picture 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9AFB3DB-40D0-A946-B16C-3EE9296C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1321" y="5919296"/>
              <a:ext cx="87060" cy="136671"/>
            </a:xfrm>
            <a:prstGeom prst="rect">
              <a:avLst/>
            </a:prstGeom>
          </p:spPr>
        </p:pic>
        <p:pic>
          <p:nvPicPr>
            <p:cNvPr id="35" name="Picture 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672F7F0-BBA5-234D-AAE6-5F251BCA1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3162" y="5589096"/>
              <a:ext cx="87060" cy="136671"/>
            </a:xfrm>
            <a:prstGeom prst="rect">
              <a:avLst/>
            </a:prstGeom>
          </p:spPr>
        </p:pic>
        <p:pic>
          <p:nvPicPr>
            <p:cNvPr id="36" name="Picture 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C28A89-FCC0-7A4B-94BC-92B9C2C2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8940" y="5657431"/>
              <a:ext cx="87060" cy="136671"/>
            </a:xfrm>
            <a:prstGeom prst="rect">
              <a:avLst/>
            </a:prstGeom>
          </p:spPr>
        </p:pic>
        <p:pic>
          <p:nvPicPr>
            <p:cNvPr id="37" name="Picture 3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95DEEF7-9AFC-9C47-BA61-5DA6C36AE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6791" y="6201725"/>
              <a:ext cx="87060" cy="136671"/>
            </a:xfrm>
            <a:prstGeom prst="rect">
              <a:avLst/>
            </a:prstGeom>
          </p:spPr>
        </p:pic>
        <p:pic>
          <p:nvPicPr>
            <p:cNvPr id="38" name="Picture 3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585A495-014D-9B43-88B9-76476008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6211" y="6201725"/>
              <a:ext cx="87060" cy="136671"/>
            </a:xfrm>
            <a:prstGeom prst="rect">
              <a:avLst/>
            </a:prstGeom>
          </p:spPr>
        </p:pic>
        <p:pic>
          <p:nvPicPr>
            <p:cNvPr id="39" name="Picture 3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EDCBBEA-4E80-B64E-8B44-EDFFD40A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3271" y="6132971"/>
              <a:ext cx="87060" cy="136671"/>
            </a:xfrm>
            <a:prstGeom prst="rect">
              <a:avLst/>
            </a:prstGeom>
          </p:spPr>
        </p:pic>
        <p:pic>
          <p:nvPicPr>
            <p:cNvPr id="40" name="Picture 3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61CE6E7-9356-0E46-83FD-D6D8E1A6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9761" y="5996300"/>
              <a:ext cx="87060" cy="136671"/>
            </a:xfrm>
            <a:prstGeom prst="rect">
              <a:avLst/>
            </a:prstGeom>
          </p:spPr>
        </p:pic>
        <p:pic>
          <p:nvPicPr>
            <p:cNvPr id="41" name="Picture 4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870AF55-8539-0443-96D6-5FB729DDA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3077" y="6025406"/>
              <a:ext cx="87060" cy="136671"/>
            </a:xfrm>
            <a:prstGeom prst="rect">
              <a:avLst/>
            </a:prstGeom>
          </p:spPr>
        </p:pic>
        <p:pic>
          <p:nvPicPr>
            <p:cNvPr id="42" name="Picture 4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88A43F-9BC1-974C-9650-536358215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547" y="5724654"/>
              <a:ext cx="87060" cy="136671"/>
            </a:xfrm>
            <a:prstGeom prst="rect">
              <a:avLst/>
            </a:prstGeom>
          </p:spPr>
        </p:pic>
        <p:pic>
          <p:nvPicPr>
            <p:cNvPr id="43" name="Picture 4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48793B-B0FF-BB48-A56A-579EDDAD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6231" y="5833006"/>
              <a:ext cx="87060" cy="136671"/>
            </a:xfrm>
            <a:prstGeom prst="rect">
              <a:avLst/>
            </a:prstGeom>
          </p:spPr>
        </p:pic>
        <p:pic>
          <p:nvPicPr>
            <p:cNvPr id="44" name="Picture 4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31C2E99-9BCD-FF4F-A4D4-9199BD822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9130" y="5770888"/>
              <a:ext cx="87060" cy="136671"/>
            </a:xfrm>
            <a:prstGeom prst="rect">
              <a:avLst/>
            </a:prstGeom>
          </p:spPr>
        </p:pic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F239825-B0EF-744D-8BA0-B9618996A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7258" y="5777982"/>
              <a:ext cx="87060" cy="136671"/>
            </a:xfrm>
            <a:prstGeom prst="rect">
              <a:avLst/>
            </a:prstGeom>
          </p:spPr>
        </p:pic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F144B4F-EB2C-EE44-9FF7-C99DC8574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6231" y="5614269"/>
              <a:ext cx="87060" cy="136671"/>
            </a:xfrm>
            <a:prstGeom prst="rect">
              <a:avLst/>
            </a:prstGeom>
          </p:spPr>
        </p:pic>
        <p:pic>
          <p:nvPicPr>
            <p:cNvPr id="47" name="Picture 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7A73CE2-2267-CA4F-AA55-3C37AE40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9130" y="5529436"/>
              <a:ext cx="87060" cy="136671"/>
            </a:xfrm>
            <a:prstGeom prst="rect">
              <a:avLst/>
            </a:prstGeom>
          </p:spPr>
        </p:pic>
        <p:pic>
          <p:nvPicPr>
            <p:cNvPr id="48" name="Picture 4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80EE801-D37C-6F40-8303-6CE49602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8128" y="5258227"/>
              <a:ext cx="87060" cy="136671"/>
            </a:xfrm>
            <a:prstGeom prst="rect">
              <a:avLst/>
            </a:prstGeom>
          </p:spPr>
        </p:pic>
        <p:pic>
          <p:nvPicPr>
            <p:cNvPr id="49" name="Picture 4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7AFE12F-5026-9F4B-93E2-0304A6282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000" y="5462484"/>
              <a:ext cx="87060" cy="136671"/>
            </a:xfrm>
            <a:prstGeom prst="rect">
              <a:avLst/>
            </a:prstGeom>
          </p:spPr>
        </p:pic>
        <p:pic>
          <p:nvPicPr>
            <p:cNvPr id="50" name="Picture 4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6EB8D8F-181D-4841-80C8-25E1742F3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000" y="5070220"/>
              <a:ext cx="87060" cy="136671"/>
            </a:xfrm>
            <a:prstGeom prst="rect">
              <a:avLst/>
            </a:prstGeom>
          </p:spPr>
        </p:pic>
        <p:pic>
          <p:nvPicPr>
            <p:cNvPr id="51" name="Picture 5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A1659A-85B4-3145-A37A-8222CB207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9930" y="5325348"/>
              <a:ext cx="87060" cy="136671"/>
            </a:xfrm>
            <a:prstGeom prst="rect">
              <a:avLst/>
            </a:prstGeom>
          </p:spPr>
        </p:pic>
        <p:pic>
          <p:nvPicPr>
            <p:cNvPr id="52" name="Picture 5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520487-0303-7D43-8DA7-752151CA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2470" y="5206891"/>
              <a:ext cx="87060" cy="136671"/>
            </a:xfrm>
            <a:prstGeom prst="rect">
              <a:avLst/>
            </a:prstGeom>
          </p:spPr>
        </p:pic>
        <p:pic>
          <p:nvPicPr>
            <p:cNvPr id="53" name="Picture 5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C6C3E41-9B87-934C-8032-0D5A89EBD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9629" y="5120342"/>
              <a:ext cx="87060" cy="136671"/>
            </a:xfrm>
            <a:prstGeom prst="rect">
              <a:avLst/>
            </a:prstGeom>
          </p:spPr>
        </p:pic>
        <p:pic>
          <p:nvPicPr>
            <p:cNvPr id="54" name="Picture 5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D306776-DDFF-A349-A460-B9A1F4C6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5849" y="5257013"/>
              <a:ext cx="87060" cy="136671"/>
            </a:xfrm>
            <a:prstGeom prst="rect">
              <a:avLst/>
            </a:prstGeom>
          </p:spPr>
        </p:pic>
        <p:pic>
          <p:nvPicPr>
            <p:cNvPr id="55" name="Picture 5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37F1E36-98C7-F74B-879D-9B0FF7E42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1062" y="5070220"/>
              <a:ext cx="87060" cy="136671"/>
            </a:xfrm>
            <a:prstGeom prst="rect">
              <a:avLst/>
            </a:prstGeom>
          </p:spPr>
        </p:pic>
        <p:pic>
          <p:nvPicPr>
            <p:cNvPr id="56" name="Picture 5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1D9C186-F0E9-E341-BB6F-8FEED9132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002" y="4709474"/>
              <a:ext cx="87060" cy="136671"/>
            </a:xfrm>
            <a:prstGeom prst="rect">
              <a:avLst/>
            </a:prstGeom>
          </p:spPr>
        </p:pic>
        <p:pic>
          <p:nvPicPr>
            <p:cNvPr id="57" name="Picture 5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A772543-E18A-1840-A7FC-D19EBA5E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4592" y="4777809"/>
              <a:ext cx="87060" cy="136671"/>
            </a:xfrm>
            <a:prstGeom prst="rect">
              <a:avLst/>
            </a:prstGeom>
          </p:spPr>
        </p:pic>
        <p:pic>
          <p:nvPicPr>
            <p:cNvPr id="58" name="Picture 5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428B138-E232-6A41-987C-31221481E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6099" y="4846144"/>
              <a:ext cx="87060" cy="136671"/>
            </a:xfrm>
            <a:prstGeom prst="rect">
              <a:avLst/>
            </a:prstGeom>
          </p:spPr>
        </p:pic>
        <p:pic>
          <p:nvPicPr>
            <p:cNvPr id="59" name="Picture 5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619EF22-0556-A148-AF1E-FDC2252E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2995" y="4481843"/>
              <a:ext cx="87060" cy="136671"/>
            </a:xfrm>
            <a:prstGeom prst="rect">
              <a:avLst/>
            </a:prstGeom>
          </p:spPr>
        </p:pic>
        <p:pic>
          <p:nvPicPr>
            <p:cNvPr id="60" name="Picture 5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9DF1F7D-10DD-7344-9504-EEB854C81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1767" y="4473748"/>
              <a:ext cx="87060" cy="136671"/>
            </a:xfrm>
            <a:prstGeom prst="rect">
              <a:avLst/>
            </a:prstGeom>
          </p:spPr>
        </p:pic>
        <p:pic>
          <p:nvPicPr>
            <p:cNvPr id="61" name="Picture 6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5FD2610-8693-7544-A0E2-D1EDA9706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7532" y="4446385"/>
              <a:ext cx="87060" cy="136671"/>
            </a:xfrm>
            <a:prstGeom prst="rect">
              <a:avLst/>
            </a:prstGeom>
          </p:spPr>
        </p:pic>
        <p:pic>
          <p:nvPicPr>
            <p:cNvPr id="62" name="Picture 6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2E4B95-41F9-FB4D-943B-EA8A1C2E9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9676" y="4198373"/>
              <a:ext cx="87060" cy="136671"/>
            </a:xfrm>
            <a:prstGeom prst="rect">
              <a:avLst/>
            </a:prstGeom>
          </p:spPr>
        </p:pic>
        <p:pic>
          <p:nvPicPr>
            <p:cNvPr id="63" name="Picture 6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F143B14-422C-6B4E-9977-29D2D877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1062" y="4231844"/>
              <a:ext cx="87060" cy="136671"/>
            </a:xfrm>
            <a:prstGeom prst="rect">
              <a:avLst/>
            </a:prstGeom>
          </p:spPr>
        </p:pic>
        <p:pic>
          <p:nvPicPr>
            <p:cNvPr id="64" name="Picture 6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90EF946-F042-AF4C-B46E-A7C7CBDA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6878" y="4175630"/>
              <a:ext cx="87060" cy="136671"/>
            </a:xfrm>
            <a:prstGeom prst="rect">
              <a:avLst/>
            </a:prstGeom>
          </p:spPr>
        </p:pic>
        <p:pic>
          <p:nvPicPr>
            <p:cNvPr id="65" name="Picture 6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E3BBBDB-443B-0D4C-A280-776D264D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7674" y="4320552"/>
              <a:ext cx="87060" cy="136671"/>
            </a:xfrm>
            <a:prstGeom prst="rect">
              <a:avLst/>
            </a:prstGeom>
          </p:spPr>
        </p:pic>
        <p:pic>
          <p:nvPicPr>
            <p:cNvPr id="66" name="Picture 6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1AE7923-BD22-404F-80B7-D55E2808A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2909" y="4788783"/>
              <a:ext cx="87060" cy="136671"/>
            </a:xfrm>
            <a:prstGeom prst="rect">
              <a:avLst/>
            </a:prstGeom>
          </p:spPr>
        </p:pic>
        <p:pic>
          <p:nvPicPr>
            <p:cNvPr id="67" name="Picture 6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B1DCD3B-4AEE-7B4F-95A5-EE21E50E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9379" y="4641138"/>
              <a:ext cx="87060" cy="136671"/>
            </a:xfrm>
            <a:prstGeom prst="rect">
              <a:avLst/>
            </a:prstGeom>
          </p:spPr>
        </p:pic>
        <p:pic>
          <p:nvPicPr>
            <p:cNvPr id="68" name="Picture 6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0D3752C-9857-864D-80D2-B4ACEC6E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6678" y="4607180"/>
              <a:ext cx="87060" cy="136671"/>
            </a:xfrm>
            <a:prstGeom prst="rect">
              <a:avLst/>
            </a:prstGeom>
          </p:spPr>
        </p:pic>
        <p:pic>
          <p:nvPicPr>
            <p:cNvPr id="69" name="Picture 6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B0E89AB-01E3-4A46-BD12-16BEB4101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5600" y="4538844"/>
              <a:ext cx="87060" cy="136671"/>
            </a:xfrm>
            <a:prstGeom prst="rect">
              <a:avLst/>
            </a:prstGeom>
          </p:spPr>
        </p:pic>
        <p:pic>
          <p:nvPicPr>
            <p:cNvPr id="70" name="Picture 6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0498B7-322C-144D-9290-C4AE0D31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7258" y="4794610"/>
              <a:ext cx="87060" cy="136671"/>
            </a:xfrm>
            <a:prstGeom prst="rect">
              <a:avLst/>
            </a:prstGeom>
          </p:spPr>
        </p:pic>
        <p:pic>
          <p:nvPicPr>
            <p:cNvPr id="71" name="Picture 7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D8332E4-C3E1-A645-84AD-DD42D30F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9761" y="4384781"/>
              <a:ext cx="87060" cy="136671"/>
            </a:xfrm>
            <a:prstGeom prst="rect">
              <a:avLst/>
            </a:prstGeom>
          </p:spPr>
        </p:pic>
        <p:pic>
          <p:nvPicPr>
            <p:cNvPr id="72" name="Picture 7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C7EACE1-D068-0C4C-8699-57CAD5059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9162" y="3628928"/>
              <a:ext cx="87060" cy="136671"/>
            </a:xfrm>
            <a:prstGeom prst="rect">
              <a:avLst/>
            </a:prstGeom>
          </p:spPr>
        </p:pic>
        <p:pic>
          <p:nvPicPr>
            <p:cNvPr id="73" name="Picture 7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EE2B72-6AF3-744E-A6BF-367065D4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4819" y="3734929"/>
              <a:ext cx="87060" cy="136671"/>
            </a:xfrm>
            <a:prstGeom prst="rect">
              <a:avLst/>
            </a:prstGeom>
          </p:spPr>
        </p:pic>
        <p:pic>
          <p:nvPicPr>
            <p:cNvPr id="74" name="Picture 7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226E5CA-3DF4-1248-A333-EF15B5A45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2232" y="3191590"/>
              <a:ext cx="87060" cy="136671"/>
            </a:xfrm>
            <a:prstGeom prst="rect">
              <a:avLst/>
            </a:prstGeom>
          </p:spPr>
        </p:pic>
        <p:pic>
          <p:nvPicPr>
            <p:cNvPr id="75" name="Picture 7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CFD654-A502-BD4F-8B02-7BE4334C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4261" y="2914620"/>
              <a:ext cx="87060" cy="136671"/>
            </a:xfrm>
            <a:prstGeom prst="rect">
              <a:avLst/>
            </a:prstGeom>
          </p:spPr>
        </p:pic>
        <p:pic>
          <p:nvPicPr>
            <p:cNvPr id="76" name="Picture 7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9C589A4-31D8-8641-A0E6-2703BD7B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21518" y="2943774"/>
              <a:ext cx="87060" cy="136671"/>
            </a:xfrm>
            <a:prstGeom prst="rect">
              <a:avLst/>
            </a:prstGeom>
          </p:spPr>
        </p:pic>
        <p:pic>
          <p:nvPicPr>
            <p:cNvPr id="77" name="Picture 7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DC7B4-4AB9-604F-8431-24E6FE6F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2525" y="2954134"/>
              <a:ext cx="87060" cy="136671"/>
            </a:xfrm>
            <a:prstGeom prst="rect">
              <a:avLst/>
            </a:prstGeom>
          </p:spPr>
        </p:pic>
        <p:pic>
          <p:nvPicPr>
            <p:cNvPr id="78" name="Picture 7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BA6BBC9-C26A-654D-B85B-32614570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4691" y="2834074"/>
              <a:ext cx="87060" cy="136671"/>
            </a:xfrm>
            <a:prstGeom prst="rect">
              <a:avLst/>
            </a:prstGeom>
          </p:spPr>
        </p:pic>
        <p:pic>
          <p:nvPicPr>
            <p:cNvPr id="79" name="Picture 7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D5F50E5-9DF6-F244-A766-E10E7DAE1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3461" y="2612816"/>
              <a:ext cx="87060" cy="136671"/>
            </a:xfrm>
            <a:prstGeom prst="rect">
              <a:avLst/>
            </a:prstGeom>
          </p:spPr>
        </p:pic>
        <p:pic>
          <p:nvPicPr>
            <p:cNvPr id="80" name="Picture 7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4AB1379-AE6C-AA40-BB41-715EB029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0240" y="3666593"/>
              <a:ext cx="87060" cy="136671"/>
            </a:xfrm>
            <a:prstGeom prst="rect">
              <a:avLst/>
            </a:prstGeom>
          </p:spPr>
        </p:pic>
        <p:pic>
          <p:nvPicPr>
            <p:cNvPr id="81" name="Picture 8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F9C40FF-4294-6147-B24C-D34CCFE16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3688" y="2224247"/>
              <a:ext cx="87060" cy="136671"/>
            </a:xfrm>
            <a:prstGeom prst="rect">
              <a:avLst/>
            </a:prstGeom>
          </p:spPr>
        </p:pic>
        <p:pic>
          <p:nvPicPr>
            <p:cNvPr id="82" name="Picture 8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6AE34B-3671-5E4F-A2BE-CCBE9409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2629" y="1987033"/>
              <a:ext cx="87060" cy="136671"/>
            </a:xfrm>
            <a:prstGeom prst="rect">
              <a:avLst/>
            </a:prstGeom>
          </p:spPr>
        </p:pic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951B75E4-2A1C-0A48-8834-DFC8659D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365125"/>
            <a:ext cx="5651090" cy="6082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Our Reach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41D526D-07E8-CD4E-B02A-42274033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090" y="973395"/>
            <a:ext cx="5906731" cy="408998"/>
          </a:xfrm>
        </p:spPr>
        <p:txBody>
          <a:bodyPr/>
          <a:lstStyle/>
          <a:p>
            <a:r>
              <a:rPr lang="en-GB"/>
              <a:t>We’re all over the world</a:t>
            </a:r>
            <a:endParaRPr lang="en-US"/>
          </a:p>
        </p:txBody>
      </p:sp>
      <p:sp>
        <p:nvSpPr>
          <p:cNvPr id="24" name="Round Diagonal Corner of Rectangle 23">
            <a:extLst>
              <a:ext uri="{FF2B5EF4-FFF2-40B4-BE49-F238E27FC236}">
                <a16:creationId xmlns:a16="http://schemas.microsoft.com/office/drawing/2014/main" id="{A2A251E3-7332-AD46-A9EB-DED8277CC27F}"/>
              </a:ext>
            </a:extLst>
          </p:cNvPr>
          <p:cNvSpPr/>
          <p:nvPr/>
        </p:nvSpPr>
        <p:spPr>
          <a:xfrm rot="16200000">
            <a:off x="5209284" y="660766"/>
            <a:ext cx="486000" cy="486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FA920318-6503-2543-82B2-8F3C08C135EA}"/>
              </a:ext>
            </a:extLst>
          </p:cNvPr>
          <p:cNvSpPr txBox="1"/>
          <p:nvPr/>
        </p:nvSpPr>
        <p:spPr>
          <a:xfrm>
            <a:off x="128264" y="4729853"/>
            <a:ext cx="1769300" cy="8720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99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10" normalizeH="0" baseline="0" noProof="0" dirty="0">
                <a:ln>
                  <a:noFill/>
                </a:ln>
                <a:solidFill>
                  <a:srgbClr val="B96BA9"/>
                </a:solidFill>
                <a:effectLst/>
                <a:uLnTx/>
                <a:uFillTx/>
                <a:latin typeface="Montserrat" pitchFamily="2" charset="77"/>
                <a:ea typeface="+mn-ea"/>
                <a:cs typeface="Gotham-Light"/>
              </a:rPr>
              <a:t>Accredited Chambers of Commerce in the UK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B96BA9"/>
              </a:solidFill>
              <a:effectLst/>
              <a:uLnTx/>
              <a:uFillTx/>
              <a:latin typeface="Montserrat" pitchFamily="2" charset="77"/>
              <a:ea typeface="+mn-ea"/>
              <a:cs typeface="Gotham-Light"/>
            </a:endParaRPr>
          </a:p>
        </p:txBody>
      </p:sp>
      <p:sp>
        <p:nvSpPr>
          <p:cNvPr id="10" name="Round Diagonal Corner of Rectangle 9">
            <a:extLst>
              <a:ext uri="{FF2B5EF4-FFF2-40B4-BE49-F238E27FC236}">
                <a16:creationId xmlns:a16="http://schemas.microsoft.com/office/drawing/2014/main" id="{77B485FC-028E-F043-94F6-A102BB2B8249}"/>
              </a:ext>
            </a:extLst>
          </p:cNvPr>
          <p:cNvSpPr/>
          <p:nvPr/>
        </p:nvSpPr>
        <p:spPr>
          <a:xfrm>
            <a:off x="180547" y="4224424"/>
            <a:ext cx="1142522" cy="45001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96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53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AE6F5EA-1A26-CB49-A648-DD501E43DF67}"/>
              </a:ext>
            </a:extLst>
          </p:cNvPr>
          <p:cNvSpPr txBox="1"/>
          <p:nvPr/>
        </p:nvSpPr>
        <p:spPr>
          <a:xfrm>
            <a:off x="9519762" y="956724"/>
            <a:ext cx="2215331" cy="65434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99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10" normalizeH="0" baseline="0" noProof="0" dirty="0">
                <a:ln>
                  <a:noFill/>
                </a:ln>
                <a:solidFill>
                  <a:srgbClr val="00ABAE"/>
                </a:solidFill>
                <a:effectLst/>
                <a:uLnTx/>
                <a:uFillTx/>
                <a:latin typeface="Montserrat" pitchFamily="2" charset="77"/>
                <a:ea typeface="+mn-ea"/>
                <a:cs typeface="Gotham-Light"/>
              </a:rPr>
              <a:t>Members of our growing international network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ABAE"/>
              </a:solidFill>
              <a:effectLst/>
              <a:uLnTx/>
              <a:uFillTx/>
              <a:latin typeface="Montserrat" pitchFamily="2" charset="77"/>
              <a:ea typeface="+mn-ea"/>
              <a:cs typeface="Gotham-Light"/>
            </a:endParaRPr>
          </a:p>
        </p:txBody>
      </p:sp>
      <p:sp>
        <p:nvSpPr>
          <p:cNvPr id="18" name="Round Diagonal Corner of Rectangle 17">
            <a:extLst>
              <a:ext uri="{FF2B5EF4-FFF2-40B4-BE49-F238E27FC236}">
                <a16:creationId xmlns:a16="http://schemas.microsoft.com/office/drawing/2014/main" id="{4653D98D-22EA-154F-934F-E8D92E3C6A29}"/>
              </a:ext>
            </a:extLst>
          </p:cNvPr>
          <p:cNvSpPr/>
          <p:nvPr/>
        </p:nvSpPr>
        <p:spPr>
          <a:xfrm>
            <a:off x="9519762" y="411027"/>
            <a:ext cx="1827618" cy="49273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A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80 +</a:t>
            </a:r>
          </a:p>
        </p:txBody>
      </p:sp>
      <p:sp>
        <p:nvSpPr>
          <p:cNvPr id="20" name="Round Diagonal Corner of Rectangle 19">
            <a:extLst>
              <a:ext uri="{FF2B5EF4-FFF2-40B4-BE49-F238E27FC236}">
                <a16:creationId xmlns:a16="http://schemas.microsoft.com/office/drawing/2014/main" id="{1DE2A260-3BD5-CE48-B79A-718B7CE0AFC2}"/>
              </a:ext>
            </a:extLst>
          </p:cNvPr>
          <p:cNvSpPr/>
          <p:nvPr/>
        </p:nvSpPr>
        <p:spPr>
          <a:xfrm>
            <a:off x="2993397" y="2378632"/>
            <a:ext cx="2657486" cy="1170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56K companies, 6m employees in UK</a:t>
            </a:r>
          </a:p>
        </p:txBody>
      </p:sp>
      <p:sp>
        <p:nvSpPr>
          <p:cNvPr id="83" name="object 2">
            <a:extLst>
              <a:ext uri="{FF2B5EF4-FFF2-40B4-BE49-F238E27FC236}">
                <a16:creationId xmlns:a16="http://schemas.microsoft.com/office/drawing/2014/main" id="{9DD78CF5-1C26-BF43-B572-7AE7E2E9A9BC}"/>
              </a:ext>
            </a:extLst>
          </p:cNvPr>
          <p:cNvSpPr txBox="1"/>
          <p:nvPr/>
        </p:nvSpPr>
        <p:spPr>
          <a:xfrm>
            <a:off x="399796" y="1615764"/>
            <a:ext cx="3600000" cy="2784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1120" lvl="0" indent="0" algn="l" defTabSz="914400" rtl="0" eaLnBrk="1" fontAlgn="auto" latinLnBrk="0" hangingPunct="1">
              <a:lnSpc>
                <a:spcPct val="1014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Gotham"/>
              </a:rPr>
              <a:t>UK CHAMBERS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Gotham-Light"/>
            </a:endParaRPr>
          </a:p>
        </p:txBody>
      </p:sp>
      <p:sp>
        <p:nvSpPr>
          <p:cNvPr id="85" name="Round Diagonal Corner of Rectangle 22">
            <a:extLst>
              <a:ext uri="{FF2B5EF4-FFF2-40B4-BE49-F238E27FC236}">
                <a16:creationId xmlns:a16="http://schemas.microsoft.com/office/drawing/2014/main" id="{50EE90F7-331B-4246-9BDC-97254461B089}"/>
              </a:ext>
            </a:extLst>
          </p:cNvPr>
          <p:cNvSpPr/>
          <p:nvPr/>
        </p:nvSpPr>
        <p:spPr>
          <a:xfrm>
            <a:off x="5713293" y="0"/>
            <a:ext cx="1580726" cy="6709214"/>
          </a:xfrm>
          <a:custGeom>
            <a:avLst/>
            <a:gdLst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3430843 w 3430843"/>
              <a:gd name="connsiteY3" fmla="*/ 6148554 h 7206146"/>
              <a:gd name="connsiteX4" fmla="*/ 2373251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7206146 h 7206146"/>
              <a:gd name="connsiteX7" fmla="*/ 0 w 3430843"/>
              <a:gd name="connsiteY7" fmla="*/ 1057592 h 7206146"/>
              <a:gd name="connsiteX8" fmla="*/ 1057592 w 3430843"/>
              <a:gd name="connsiteY8" fmla="*/ 0 h 7206146"/>
              <a:gd name="connsiteX0" fmla="*/ 1057592 w 3430843"/>
              <a:gd name="connsiteY0" fmla="*/ 0 h 7206146"/>
              <a:gd name="connsiteX1" fmla="*/ 3430843 w 3430843"/>
              <a:gd name="connsiteY1" fmla="*/ 0 h 7206146"/>
              <a:gd name="connsiteX2" fmla="*/ 3430843 w 3430843"/>
              <a:gd name="connsiteY2" fmla="*/ 0 h 7206146"/>
              <a:gd name="connsiteX3" fmla="*/ 2373251 w 3430843"/>
              <a:gd name="connsiteY3" fmla="*/ 7206146 h 7206146"/>
              <a:gd name="connsiteX4" fmla="*/ 0 w 3430843"/>
              <a:gd name="connsiteY4" fmla="*/ 7206146 h 7206146"/>
              <a:gd name="connsiteX5" fmla="*/ 0 w 3430843"/>
              <a:gd name="connsiteY5" fmla="*/ 7206146 h 7206146"/>
              <a:gd name="connsiteX6" fmla="*/ 0 w 3430843"/>
              <a:gd name="connsiteY6" fmla="*/ 1057592 h 7206146"/>
              <a:gd name="connsiteX7" fmla="*/ 1057592 w 3430843"/>
              <a:gd name="connsiteY7" fmla="*/ 0 h 7206146"/>
              <a:gd name="connsiteX0" fmla="*/ 2373251 w 3430843"/>
              <a:gd name="connsiteY0" fmla="*/ 7206146 h 7297586"/>
              <a:gd name="connsiteX1" fmla="*/ 0 w 3430843"/>
              <a:gd name="connsiteY1" fmla="*/ 7206146 h 7297586"/>
              <a:gd name="connsiteX2" fmla="*/ 0 w 3430843"/>
              <a:gd name="connsiteY2" fmla="*/ 7206146 h 7297586"/>
              <a:gd name="connsiteX3" fmla="*/ 0 w 3430843"/>
              <a:gd name="connsiteY3" fmla="*/ 1057592 h 7297586"/>
              <a:gd name="connsiteX4" fmla="*/ 1057592 w 3430843"/>
              <a:gd name="connsiteY4" fmla="*/ 0 h 7297586"/>
              <a:gd name="connsiteX5" fmla="*/ 3430843 w 3430843"/>
              <a:gd name="connsiteY5" fmla="*/ 0 h 7297586"/>
              <a:gd name="connsiteX6" fmla="*/ 3430843 w 3430843"/>
              <a:gd name="connsiteY6" fmla="*/ 0 h 7297586"/>
              <a:gd name="connsiteX7" fmla="*/ 2464691 w 3430843"/>
              <a:gd name="connsiteY7" fmla="*/ 7297586 h 7297586"/>
              <a:gd name="connsiteX0" fmla="*/ 2373251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7206146 h 7206146"/>
              <a:gd name="connsiteX3" fmla="*/ 0 w 3430843"/>
              <a:gd name="connsiteY3" fmla="*/ 1057592 h 7206146"/>
              <a:gd name="connsiteX4" fmla="*/ 1057592 w 3430843"/>
              <a:gd name="connsiteY4" fmla="*/ 0 h 7206146"/>
              <a:gd name="connsiteX5" fmla="*/ 3430843 w 3430843"/>
              <a:gd name="connsiteY5" fmla="*/ 0 h 7206146"/>
              <a:gd name="connsiteX6" fmla="*/ 3430843 w 3430843"/>
              <a:gd name="connsiteY6" fmla="*/ 0 h 7206146"/>
              <a:gd name="connsiteX0" fmla="*/ 0 w 3430843"/>
              <a:gd name="connsiteY0" fmla="*/ 7206146 h 7206146"/>
              <a:gd name="connsiteX1" fmla="*/ 0 w 3430843"/>
              <a:gd name="connsiteY1" fmla="*/ 7206146 h 7206146"/>
              <a:gd name="connsiteX2" fmla="*/ 0 w 3430843"/>
              <a:gd name="connsiteY2" fmla="*/ 1057592 h 7206146"/>
              <a:gd name="connsiteX3" fmla="*/ 1057592 w 3430843"/>
              <a:gd name="connsiteY3" fmla="*/ 0 h 7206146"/>
              <a:gd name="connsiteX4" fmla="*/ 3430843 w 3430843"/>
              <a:gd name="connsiteY4" fmla="*/ 0 h 7206146"/>
              <a:gd name="connsiteX5" fmla="*/ 3430843 w 3430843"/>
              <a:gd name="connsiteY5" fmla="*/ 0 h 7206146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6" fmla="*/ 3430843 w 3430843"/>
              <a:gd name="connsiteY6" fmla="*/ 14991 h 7221137"/>
              <a:gd name="connsiteX0" fmla="*/ 0 w 3430843"/>
              <a:gd name="connsiteY0" fmla="*/ 7221137 h 7221137"/>
              <a:gd name="connsiteX1" fmla="*/ 0 w 3430843"/>
              <a:gd name="connsiteY1" fmla="*/ 7221137 h 7221137"/>
              <a:gd name="connsiteX2" fmla="*/ 0 w 3430843"/>
              <a:gd name="connsiteY2" fmla="*/ 1072583 h 7221137"/>
              <a:gd name="connsiteX3" fmla="*/ 1057592 w 3430843"/>
              <a:gd name="connsiteY3" fmla="*/ 14991 h 7221137"/>
              <a:gd name="connsiteX4" fmla="*/ 1516242 w 3430843"/>
              <a:gd name="connsiteY4" fmla="*/ 0 h 7221137"/>
              <a:gd name="connsiteX5" fmla="*/ 3430843 w 3430843"/>
              <a:gd name="connsiteY5" fmla="*/ 14991 h 7221137"/>
              <a:gd name="connsiteX0" fmla="*/ 0 w 1516242"/>
              <a:gd name="connsiteY0" fmla="*/ 7221137 h 7221137"/>
              <a:gd name="connsiteX1" fmla="*/ 0 w 1516242"/>
              <a:gd name="connsiteY1" fmla="*/ 7221137 h 7221137"/>
              <a:gd name="connsiteX2" fmla="*/ 0 w 1516242"/>
              <a:gd name="connsiteY2" fmla="*/ 1072583 h 7221137"/>
              <a:gd name="connsiteX3" fmla="*/ 1057592 w 1516242"/>
              <a:gd name="connsiteY3" fmla="*/ 14991 h 7221137"/>
              <a:gd name="connsiteX4" fmla="*/ 1516242 w 1516242"/>
              <a:gd name="connsiteY4" fmla="*/ 0 h 722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42" h="7221137">
                <a:moveTo>
                  <a:pt x="0" y="7221137"/>
                </a:moveTo>
                <a:lnTo>
                  <a:pt x="0" y="7221137"/>
                </a:lnTo>
                <a:lnTo>
                  <a:pt x="0" y="1072583"/>
                </a:lnTo>
                <a:cubicBezTo>
                  <a:pt x="0" y="488491"/>
                  <a:pt x="473500" y="14991"/>
                  <a:pt x="1057592" y="14991"/>
                </a:cubicBezTo>
                <a:lnTo>
                  <a:pt x="1516242" y="0"/>
                </a:lnTo>
              </a:path>
            </a:pathLst>
          </a:cu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map of the world with red pins&#10;&#10;Description automatically generated">
            <a:extLst>
              <a:ext uri="{FF2B5EF4-FFF2-40B4-BE49-F238E27FC236}">
                <a16:creationId xmlns:a16="http://schemas.microsoft.com/office/drawing/2014/main" id="{C1980E14-22DB-9E44-363D-96E46344B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427" y="1656993"/>
            <a:ext cx="6268573" cy="3812953"/>
          </a:xfrm>
          <a:prstGeom prst="rect">
            <a:avLst/>
          </a:prstGeom>
        </p:spPr>
      </p:pic>
      <p:sp>
        <p:nvSpPr>
          <p:cNvPr id="86" name="object 2">
            <a:extLst>
              <a:ext uri="{FF2B5EF4-FFF2-40B4-BE49-F238E27FC236}">
                <a16:creationId xmlns:a16="http://schemas.microsoft.com/office/drawing/2014/main" id="{0F8F89A3-3B3E-5A4F-9711-CE6C7BF10B2D}"/>
              </a:ext>
            </a:extLst>
          </p:cNvPr>
          <p:cNvSpPr txBox="1"/>
          <p:nvPr/>
        </p:nvSpPr>
        <p:spPr>
          <a:xfrm>
            <a:off x="5919762" y="1106420"/>
            <a:ext cx="3600000" cy="2784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1120" lvl="0" indent="0" algn="l" defTabSz="914400" rtl="0" eaLnBrk="1" fontAlgn="auto" latinLnBrk="0" hangingPunct="1">
              <a:lnSpc>
                <a:spcPct val="1014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Gotham"/>
              </a:rPr>
              <a:t>INTERNATIONAL CHAMBERS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Gotham-Light"/>
            </a:endParaRPr>
          </a:p>
        </p:txBody>
      </p:sp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11D3A9D8-5B45-CE46-BE76-04FA4FD56117}"/>
              </a:ext>
            </a:extLst>
          </p:cNvPr>
          <p:cNvSpPr/>
          <p:nvPr/>
        </p:nvSpPr>
        <p:spPr>
          <a:xfrm>
            <a:off x="7920534" y="5096639"/>
            <a:ext cx="2788755" cy="121832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BA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17K companies, 18 m employees around the world</a:t>
            </a:r>
          </a:p>
        </p:txBody>
      </p:sp>
      <p:sp>
        <p:nvSpPr>
          <p:cNvPr id="25" name="Round Diagonal Corner of Rectangle 24">
            <a:extLst>
              <a:ext uri="{FF2B5EF4-FFF2-40B4-BE49-F238E27FC236}">
                <a16:creationId xmlns:a16="http://schemas.microsoft.com/office/drawing/2014/main" id="{2ED83BC9-B0B6-D946-ADC9-3C6F4FF0E637}"/>
              </a:ext>
            </a:extLst>
          </p:cNvPr>
          <p:cNvSpPr/>
          <p:nvPr/>
        </p:nvSpPr>
        <p:spPr>
          <a:xfrm rot="16200000">
            <a:off x="5713293" y="5325872"/>
            <a:ext cx="486770" cy="486770"/>
          </a:xfrm>
          <a:prstGeom prst="round2DiagRect">
            <a:avLst>
              <a:gd name="adj1" fmla="val 50000"/>
              <a:gd name="adj2" fmla="val 0"/>
            </a:avLst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0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2D90-305F-9EC9-BF69-1AC69F47F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4" y="756844"/>
            <a:ext cx="5016042" cy="578683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1600" b="1" dirty="0">
                <a:solidFill>
                  <a:srgbClr val="212121"/>
                </a:solidFill>
                <a:latin typeface="Montserrat" pitchFamily="2" charset="77"/>
              </a:rPr>
              <a:t>BCC National </a:t>
            </a:r>
            <a:r>
              <a:rPr lang="en-GB" sz="1600" b="1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Policy Groups</a:t>
            </a:r>
            <a:endParaRPr lang="en-GB" sz="1600" b="0" i="0" u="none" strike="noStrike" dirty="0">
              <a:solidFill>
                <a:srgbClr val="212121"/>
              </a:solidFill>
              <a:effectLst/>
              <a:latin typeface="Montserrat" pitchFamily="2" charset="77"/>
            </a:endParaRP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Employment &amp; Skills</a:t>
            </a: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Economy &amp; Tax</a:t>
            </a: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Climate</a:t>
            </a: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Professional &amp; Financial Services</a:t>
            </a: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Infrastructure</a:t>
            </a:r>
          </a:p>
          <a:p>
            <a:pPr algn="l">
              <a:buFont typeface="+mj-lt"/>
              <a:buAutoNum type="arabicPeriod"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Trade</a:t>
            </a:r>
          </a:p>
          <a:p>
            <a:pPr algn="l">
              <a:buFont typeface="+mj-lt"/>
              <a:buAutoNum type="arabicPeriod"/>
            </a:pPr>
            <a:r>
              <a:rPr lang="en-GB" sz="1600" dirty="0">
                <a:solidFill>
                  <a:srgbClr val="212121"/>
                </a:solidFill>
                <a:latin typeface="Montserrat" pitchFamily="2" charset="77"/>
              </a:rPr>
              <a:t>Devolved Nations</a:t>
            </a:r>
            <a:endParaRPr lang="en-GB" sz="1600" b="0" i="0" u="none" strike="noStrike" dirty="0">
              <a:solidFill>
                <a:srgbClr val="212121"/>
              </a:solidFill>
              <a:effectLst/>
              <a:latin typeface="Montserrat" pitchFamily="2" charset="77"/>
            </a:endParaRPr>
          </a:p>
          <a:p>
            <a:pPr marL="0" indent="0" algn="l">
              <a:buNone/>
            </a:pPr>
            <a:r>
              <a:rPr lang="en-GB" sz="1600" b="1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BCC / Chamber Expert Panels</a:t>
            </a:r>
            <a:endParaRPr lang="en-GB" sz="1600" dirty="0">
              <a:solidFill>
                <a:srgbClr val="212121"/>
              </a:solidFill>
              <a:latin typeface="Montserrat" pitchFamily="2" charset="77"/>
            </a:endParaRPr>
          </a:p>
          <a:p>
            <a:pPr marL="0" indent="0" algn="l">
              <a:buNone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1. Planning</a:t>
            </a:r>
          </a:p>
          <a:p>
            <a:pPr marL="0" indent="0" algn="l">
              <a:buNone/>
            </a:pP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Montserrat" pitchFamily="2" charset="77"/>
              </a:rPr>
              <a:t>2. Employment </a:t>
            </a:r>
          </a:p>
          <a:p>
            <a:pPr marL="0" indent="0" algn="l">
              <a:buNone/>
            </a:pPr>
            <a:r>
              <a:rPr lang="en-GB" sz="1600" dirty="0">
                <a:solidFill>
                  <a:srgbClr val="212121"/>
                </a:solidFill>
                <a:latin typeface="Montserrat" pitchFamily="2" charset="77"/>
              </a:rPr>
              <a:t>3. Tax</a:t>
            </a:r>
          </a:p>
          <a:p>
            <a:pPr marL="0" indent="0" algn="l">
              <a:buNone/>
            </a:pPr>
            <a:endParaRPr lang="en-GB" sz="1600" b="0" i="0" u="none" strike="noStrike" dirty="0">
              <a:solidFill>
                <a:srgbClr val="212121"/>
              </a:solidFill>
              <a:effectLst/>
              <a:latin typeface="Montserrat" pitchFamily="2" charset="77"/>
            </a:endParaRPr>
          </a:p>
          <a:p>
            <a:pPr marL="0" indent="0" algn="l">
              <a:buNone/>
            </a:pPr>
            <a:r>
              <a:rPr lang="en-GB" sz="1600" dirty="0">
                <a:solidFill>
                  <a:srgbClr val="212121"/>
                </a:solidFill>
                <a:latin typeface="Montserrat" pitchFamily="2" charset="77"/>
              </a:rPr>
              <a:t>Economic Advisory Council (EAC)</a:t>
            </a:r>
            <a:endParaRPr lang="en-GB" sz="1600" b="0" i="0" u="none" strike="noStrike" dirty="0">
              <a:solidFill>
                <a:srgbClr val="212121"/>
              </a:solidFill>
              <a:effectLst/>
              <a:latin typeface="Montserrat" pitchFamily="2" charset="77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3703BF7-F0FD-4A81-B079-E0A878C9ED90}"/>
              </a:ext>
            </a:extLst>
          </p:cNvPr>
          <p:cNvSpPr/>
          <p:nvPr/>
        </p:nvSpPr>
        <p:spPr>
          <a:xfrm>
            <a:off x="4550863" y="3257551"/>
            <a:ext cx="785813" cy="334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9F080D-F463-BCEE-EE47-16CF5E939215}"/>
              </a:ext>
            </a:extLst>
          </p:cNvPr>
          <p:cNvGrpSpPr/>
          <p:nvPr/>
        </p:nvGrpSpPr>
        <p:grpSpPr>
          <a:xfrm>
            <a:off x="5539400" y="2559965"/>
            <a:ext cx="2784176" cy="1948923"/>
            <a:chOff x="4091997" y="1260320"/>
            <a:chExt cx="2784176" cy="1948923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F31F38-4460-D7B5-51EC-B7F2F164EACA}"/>
                </a:ext>
              </a:extLst>
            </p:cNvPr>
            <p:cNvSpPr/>
            <p:nvPr/>
          </p:nvSpPr>
          <p:spPr>
            <a:xfrm>
              <a:off x="4091997" y="1260320"/>
              <a:ext cx="2784176" cy="1948923"/>
            </a:xfrm>
            <a:prstGeom prst="rect">
              <a:avLst/>
            </a:prstGeom>
            <a:grpFill/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F89EA7-DF8B-99D2-499B-DD6D894A1F96}"/>
                </a:ext>
              </a:extLst>
            </p:cNvPr>
            <p:cNvSpPr txBox="1"/>
            <p:nvPr/>
          </p:nvSpPr>
          <p:spPr>
            <a:xfrm>
              <a:off x="4091997" y="1260320"/>
              <a:ext cx="2784176" cy="194892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>
                  <a:latin typeface="Montserrat" pitchFamily="2" charset="77"/>
                </a:rPr>
                <a:t>Policy Steering Group – all 53 Chambers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DFA0E4-01B3-3536-3D2B-0F56FE7847D2}"/>
              </a:ext>
            </a:extLst>
          </p:cNvPr>
          <p:cNvGrpSpPr/>
          <p:nvPr/>
        </p:nvGrpSpPr>
        <p:grpSpPr>
          <a:xfrm>
            <a:off x="9610548" y="2423305"/>
            <a:ext cx="2392266" cy="2222242"/>
            <a:chOff x="8675205" y="1384421"/>
            <a:chExt cx="1738070" cy="17380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C4DCF0-F162-15C3-6831-56D43FA84253}"/>
                </a:ext>
              </a:extLst>
            </p:cNvPr>
            <p:cNvSpPr/>
            <p:nvPr/>
          </p:nvSpPr>
          <p:spPr>
            <a:xfrm>
              <a:off x="8675205" y="1384421"/>
              <a:ext cx="1738070" cy="173807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E757B8B0-E19B-2F54-2AD8-14FC670F346A}"/>
                </a:ext>
              </a:extLst>
            </p:cNvPr>
            <p:cNvSpPr txBox="1"/>
            <p:nvPr/>
          </p:nvSpPr>
          <p:spPr>
            <a:xfrm>
              <a:off x="8929739" y="1638955"/>
              <a:ext cx="1229002" cy="1229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>
                  <a:latin typeface="Montserrat" pitchFamily="2" charset="77"/>
                </a:rPr>
                <a:t>Approved BCC Policy</a:t>
              </a:r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6B20D35-7FC9-7A04-0F59-919539B1C78A}"/>
              </a:ext>
            </a:extLst>
          </p:cNvPr>
          <p:cNvSpPr/>
          <p:nvPr/>
        </p:nvSpPr>
        <p:spPr>
          <a:xfrm>
            <a:off x="8578357" y="3257551"/>
            <a:ext cx="885046" cy="276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F4157E5-D522-0B28-6FC0-CCC1D4AD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625" y="756844"/>
            <a:ext cx="5814400" cy="114935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Montserrat" pitchFamily="2" charset="77"/>
              </a:rPr>
              <a:t>Policy development: Current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62CDB-8D55-E52D-BD4E-2BEE05D91F26}"/>
              </a:ext>
            </a:extLst>
          </p:cNvPr>
          <p:cNvSpPr txBox="1"/>
          <p:nvPr/>
        </p:nvSpPr>
        <p:spPr>
          <a:xfrm>
            <a:off x="6068291" y="5213269"/>
            <a:ext cx="5584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b="1" i="1" dirty="0">
                <a:latin typeface="Montserrat" pitchFamily="2" charset="77"/>
              </a:rPr>
              <a:t>Notes</a:t>
            </a:r>
            <a:r>
              <a:rPr lang="en-US" sz="1400" i="1" dirty="0">
                <a:latin typeface="Montserrat" pitchFamily="2" charset="77"/>
              </a:rPr>
              <a:t>:</a:t>
            </a:r>
          </a:p>
          <a:p>
            <a:pPr marL="0" indent="0">
              <a:buNone/>
            </a:pPr>
            <a:r>
              <a:rPr lang="en-US" sz="1400" i="1" dirty="0">
                <a:latin typeface="Montserrat" pitchFamily="2" charset="77"/>
              </a:rPr>
              <a:t>Policy groups and Expert Panels are open to Chamber Staff and Members. </a:t>
            </a:r>
          </a:p>
          <a:p>
            <a:pPr marL="0" indent="0">
              <a:buNone/>
            </a:pPr>
            <a:r>
              <a:rPr lang="en-US" sz="1400" i="1" dirty="0">
                <a:latin typeface="Montserrat" pitchFamily="2" charset="77"/>
              </a:rPr>
              <a:t>Chambers ideally consult their members prior to discussions in BCC policy committees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41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33">
            <a:extLst>
              <a:ext uri="{FF2B5EF4-FFF2-40B4-BE49-F238E27FC236}">
                <a16:creationId xmlns:a16="http://schemas.microsoft.com/office/drawing/2014/main" id="{7395DAE1-7560-CCCC-CBA4-5E633BAEE555}"/>
              </a:ext>
            </a:extLst>
          </p:cNvPr>
          <p:cNvGraphicFramePr>
            <a:graphicFrameLocks noGrp="1"/>
          </p:cNvGraphicFramePr>
          <p:nvPr/>
        </p:nvGraphicFramePr>
        <p:xfrm>
          <a:off x="166226" y="942384"/>
          <a:ext cx="6213592" cy="46859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67821">
                  <a:extLst>
                    <a:ext uri="{9D8B030D-6E8A-4147-A177-3AD203B41FA5}">
                      <a16:colId xmlns:a16="http://schemas.microsoft.com/office/drawing/2014/main" val="2304480317"/>
                    </a:ext>
                  </a:extLst>
                </a:gridCol>
                <a:gridCol w="4145771">
                  <a:extLst>
                    <a:ext uri="{9D8B030D-6E8A-4147-A177-3AD203B41FA5}">
                      <a16:colId xmlns:a16="http://schemas.microsoft.com/office/drawing/2014/main" val="3410539372"/>
                    </a:ext>
                  </a:extLst>
                </a:gridCol>
              </a:tblGrid>
              <a:tr h="4045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>
                          <a:latin typeface="Montserrat" pitchFamily="2" charset="77"/>
                        </a:rPr>
                        <a:t>Reaching Consensus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88437"/>
                  </a:ext>
                </a:extLst>
              </a:tr>
              <a:tr h="669338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Montserrat" pitchFamily="2" charset="77"/>
                        </a:rPr>
                        <a:t>BCC will ensure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Montserrat" pitchFamily="2" charset="77"/>
                        </a:rPr>
                        <a:t>We will achieve this by: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093214"/>
                  </a:ext>
                </a:extLst>
              </a:tr>
              <a:tr h="124275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Montserrat" pitchFamily="2" charset="77"/>
                        </a:rPr>
                        <a:t>A joined-up approach and a consensus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>
                          <a:latin typeface="Montserrat" pitchFamily="2" charset="77"/>
                        </a:rPr>
                        <a:t>Ensuring there is a constant feedback loop between all the policy groups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344833"/>
                  </a:ext>
                </a:extLst>
              </a:tr>
              <a:tr h="12960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Montserrat" pitchFamily="2" charset="77"/>
                        </a:rPr>
                        <a:t>Chambers are fully involved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>
                          <a:latin typeface="Montserrat" pitchFamily="2" charset="77"/>
                        </a:rPr>
                        <a:t>Chamber representative on the Business Council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>
                          <a:latin typeface="Montserrat" pitchFamily="2" charset="77"/>
                        </a:rPr>
                        <a:t>Chambers invited to be represented on the 5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020391"/>
                  </a:ext>
                </a:extLst>
              </a:tr>
              <a:tr h="107327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Montserrat" pitchFamily="2" charset="77"/>
                        </a:rPr>
                        <a:t>Structures &amp; review process are in place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latin typeface="Montserrat" pitchFamily="2" charset="77"/>
                        </a:rPr>
                        <a:t>BCC Policy Director accountable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latin typeface="Montserrat" pitchFamily="2" charset="77"/>
                        </a:rPr>
                        <a:t>Review process 6 months in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kern="1200">
                        <a:latin typeface="Montserrat" pitchFamily="2" charset="77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GB" sz="1400" kern="1200"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6972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EB2899C-E127-04C0-0CC9-CB796204BE20}"/>
              </a:ext>
            </a:extLst>
          </p:cNvPr>
          <p:cNvGrpSpPr/>
          <p:nvPr/>
        </p:nvGrpSpPr>
        <p:grpSpPr>
          <a:xfrm>
            <a:off x="6379818" y="1340869"/>
            <a:ext cx="6364234" cy="4176261"/>
            <a:chOff x="6367461" y="1340869"/>
            <a:chExt cx="6364234" cy="4176261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924EDC3-211F-0DE0-D3E1-872E9F653C9A}"/>
                </a:ext>
              </a:extLst>
            </p:cNvPr>
            <p:cNvGraphicFramePr/>
            <p:nvPr/>
          </p:nvGraphicFramePr>
          <p:xfrm>
            <a:off x="6367461" y="1340869"/>
            <a:ext cx="6364234" cy="41762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BA1EB3-92ED-A056-8948-8F51CCF26040}"/>
                </a:ext>
              </a:extLst>
            </p:cNvPr>
            <p:cNvGrpSpPr/>
            <p:nvPr/>
          </p:nvGrpSpPr>
          <p:grpSpPr>
            <a:xfrm>
              <a:off x="8877310" y="2766426"/>
              <a:ext cx="1344536" cy="1294572"/>
              <a:chOff x="8605849" y="1489657"/>
              <a:chExt cx="1344536" cy="129457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0B7DAD-9900-F125-E1A6-F89767380218}"/>
                  </a:ext>
                </a:extLst>
              </p:cNvPr>
              <p:cNvSpPr/>
              <p:nvPr/>
            </p:nvSpPr>
            <p:spPr>
              <a:xfrm>
                <a:off x="8605849" y="1489657"/>
                <a:ext cx="1344536" cy="1294572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758543"/>
                  <a:satOff val="-17419"/>
                  <a:lumOff val="-11765"/>
                  <a:alphaOff val="0"/>
                </a:schemeClr>
              </a:fillRef>
              <a:effectRef idx="0">
                <a:schemeClr val="accent5"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506E6ED6-CA66-0D42-F735-00B7B5AD2D30}"/>
                  </a:ext>
                </a:extLst>
              </p:cNvPr>
              <p:cNvSpPr txBox="1"/>
              <p:nvPr/>
            </p:nvSpPr>
            <p:spPr>
              <a:xfrm>
                <a:off x="8720779" y="1709480"/>
                <a:ext cx="1114675" cy="8549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kern="1200">
                    <a:latin typeface="Montserrat" pitchFamily="2" charset="77"/>
                  </a:rPr>
                  <a:t>BCC Policy</a:t>
                </a:r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50AF9D2-821F-EE79-ABD9-E69E42C6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513" y="674087"/>
            <a:ext cx="4848842" cy="608269"/>
          </a:xfrm>
        </p:spPr>
        <p:txBody>
          <a:bodyPr/>
          <a:lstStyle/>
          <a:p>
            <a:pPr algn="ctr"/>
            <a:r>
              <a:rPr lang="en-US" sz="2800" b="1"/>
              <a:t>Policy Development</a:t>
            </a:r>
          </a:p>
        </p:txBody>
      </p:sp>
    </p:spTree>
    <p:extLst>
      <p:ext uri="{BB962C8B-B14F-4D97-AF65-F5344CB8AC3E}">
        <p14:creationId xmlns:p14="http://schemas.microsoft.com/office/powerpoint/2010/main" val="275703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64086E-ED9B-B215-52D1-23ED453B2D8B}"/>
              </a:ext>
            </a:extLst>
          </p:cNvPr>
          <p:cNvSpPr/>
          <p:nvPr/>
        </p:nvSpPr>
        <p:spPr>
          <a:xfrm>
            <a:off x="4366465" y="1615827"/>
            <a:ext cx="3346703" cy="2172231"/>
          </a:xfrm>
          <a:prstGeom prst="rect">
            <a:avLst/>
          </a:prstGeom>
          <a:solidFill>
            <a:srgbClr val="F6A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70873A-2C42-CA47-D274-59D0766F100D}"/>
              </a:ext>
            </a:extLst>
          </p:cNvPr>
          <p:cNvSpPr/>
          <p:nvPr/>
        </p:nvSpPr>
        <p:spPr>
          <a:xfrm>
            <a:off x="7959007" y="1615826"/>
            <a:ext cx="3346703" cy="2172231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A55BF-4702-CD05-1BA2-350AF5FA51C2}"/>
              </a:ext>
            </a:extLst>
          </p:cNvPr>
          <p:cNvSpPr/>
          <p:nvPr/>
        </p:nvSpPr>
        <p:spPr>
          <a:xfrm>
            <a:off x="816168" y="1615827"/>
            <a:ext cx="3346703" cy="2172231"/>
          </a:xfrm>
          <a:prstGeom prst="rect">
            <a:avLst/>
          </a:prstGeom>
          <a:solidFill>
            <a:srgbClr val="876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85E6DB-D02F-4D4A-B599-93ABEE08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1" y="279361"/>
            <a:ext cx="8064910" cy="608269"/>
          </a:xfrm>
        </p:spPr>
        <p:txBody>
          <a:bodyPr/>
          <a:lstStyle/>
          <a:p>
            <a:r>
              <a:rPr lang="en-US"/>
              <a:t>The BCC Insights Unit</a:t>
            </a:r>
            <a:endParaRPr lang="en-US">
              <a:solidFill>
                <a:srgbClr val="E1003A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DED88C-05CB-5C4F-A160-9A20F9C600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090" y="871592"/>
            <a:ext cx="11412948" cy="60433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Montserrat"/>
              </a:rPr>
              <a:t>BCC and Chamber Network run a leading research </a:t>
            </a:r>
            <a:r>
              <a:rPr lang="en-US" sz="1800" dirty="0" err="1">
                <a:solidFill>
                  <a:schemeClr val="tx1"/>
                </a:solidFill>
                <a:latin typeface="Montserrat"/>
              </a:rPr>
              <a:t>programme</a:t>
            </a:r>
            <a:r>
              <a:rPr lang="en-US" sz="1800" dirty="0">
                <a:solidFill>
                  <a:schemeClr val="tx1"/>
                </a:solidFill>
                <a:latin typeface="Montserrat"/>
              </a:rPr>
              <a:t> on UK business sentiment and economic conditions. 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C79FBD-F1C7-4BD6-6FAE-C846C5A97AA5}"/>
              </a:ext>
            </a:extLst>
          </p:cNvPr>
          <p:cNvSpPr txBox="1"/>
          <p:nvPr/>
        </p:nvSpPr>
        <p:spPr>
          <a:xfrm>
            <a:off x="966052" y="2640177"/>
            <a:ext cx="315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Established in 1989, the UK’s largest and longest-running independent business sentiment survey.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BFDC2-CF1A-71A5-B19C-85FAEE74BC60}"/>
              </a:ext>
            </a:extLst>
          </p:cNvPr>
          <p:cNvSpPr txBox="1"/>
          <p:nvPr/>
        </p:nvSpPr>
        <p:spPr>
          <a:xfrm>
            <a:off x="966052" y="1673944"/>
            <a:ext cx="285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Quarterly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Economic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0C1DD-105C-5CE4-A425-0E4749256E4D}"/>
              </a:ext>
            </a:extLst>
          </p:cNvPr>
          <p:cNvSpPr txBox="1"/>
          <p:nvPr/>
        </p:nvSpPr>
        <p:spPr>
          <a:xfrm>
            <a:off x="4518764" y="1654027"/>
            <a:ext cx="2855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Quarterly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Economic Forecast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B07992-101C-3915-1CCE-D7EE3C08A56C}"/>
              </a:ext>
            </a:extLst>
          </p:cNvPr>
          <p:cNvSpPr txBox="1"/>
          <p:nvPr/>
        </p:nvSpPr>
        <p:spPr>
          <a:xfrm>
            <a:off x="8050366" y="2717121"/>
            <a:ext cx="310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In-depth business surveys on topics such as trade, skills, and net zero.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270DD-C5F0-20F5-9B4D-0CA3178DD667}"/>
              </a:ext>
            </a:extLst>
          </p:cNvPr>
          <p:cNvSpPr txBox="1"/>
          <p:nvPr/>
        </p:nvSpPr>
        <p:spPr>
          <a:xfrm>
            <a:off x="8127378" y="1680922"/>
            <a:ext cx="1473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Thematic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Surveys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997D0C24-C84A-7F78-8FF2-169AB4020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987" y="236960"/>
            <a:ext cx="2915051" cy="4808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00868-A376-D22A-5B44-F53D22F075AA}"/>
              </a:ext>
            </a:extLst>
          </p:cNvPr>
          <p:cNvSpPr txBox="1"/>
          <p:nvPr/>
        </p:nvSpPr>
        <p:spPr>
          <a:xfrm>
            <a:off x="4446277" y="2659487"/>
            <a:ext cx="3154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 forecast of key macro-economic indicators in the UK, ranked joint-second most accurate by the Times.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0618D-AFFB-E1AC-E50A-E0BEAEA2B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100" y="4033073"/>
            <a:ext cx="3544103" cy="2020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02EC63-6E6F-3D2B-687B-EC67EB25BA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4"/>
          <a:stretch/>
        </p:blipFill>
        <p:spPr>
          <a:xfrm>
            <a:off x="453338" y="4050916"/>
            <a:ext cx="3795166" cy="193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56C87E-2EA2-19C7-CEFF-41C585127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673" y="4502523"/>
            <a:ext cx="3526258" cy="103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83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WeWork - Tower Bridge | Rent Office Space with Hubble">
            <a:extLst>
              <a:ext uri="{FF2B5EF4-FFF2-40B4-BE49-F238E27FC236}">
                <a16:creationId xmlns:a16="http://schemas.microsoft.com/office/drawing/2014/main" id="{08550956-F877-0E94-16D0-35D54C5B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32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FC6ADFEB-6090-884C-D363-EFDB8770806F}"/>
              </a:ext>
            </a:extLst>
          </p:cNvPr>
          <p:cNvSpPr/>
          <p:nvPr/>
        </p:nvSpPr>
        <p:spPr>
          <a:xfrm>
            <a:off x="-1" y="-1"/>
            <a:ext cx="11172516" cy="6858001"/>
          </a:xfrm>
          <a:custGeom>
            <a:avLst/>
            <a:gdLst>
              <a:gd name="connsiteX0" fmla="*/ 0 w 8114192"/>
              <a:gd name="connsiteY0" fmla="*/ 0 h 8232558"/>
              <a:gd name="connsiteX1" fmla="*/ 8114192 w 8114192"/>
              <a:gd name="connsiteY1" fmla="*/ 0 h 8232558"/>
              <a:gd name="connsiteX2" fmla="*/ 8114192 w 8114192"/>
              <a:gd name="connsiteY2" fmla="*/ 8232558 h 8232558"/>
              <a:gd name="connsiteX3" fmla="*/ 0 w 8114192"/>
              <a:gd name="connsiteY3" fmla="*/ 8232558 h 8232558"/>
              <a:gd name="connsiteX4" fmla="*/ 0 w 8114192"/>
              <a:gd name="connsiteY4" fmla="*/ 0 h 8232558"/>
              <a:gd name="connsiteX0" fmla="*/ 0 w 8451543"/>
              <a:gd name="connsiteY0" fmla="*/ 0 h 8232558"/>
              <a:gd name="connsiteX1" fmla="*/ 8451543 w 8451543"/>
              <a:gd name="connsiteY1" fmla="*/ 1722268 h 8232558"/>
              <a:gd name="connsiteX2" fmla="*/ 8114192 w 8451543"/>
              <a:gd name="connsiteY2" fmla="*/ 8232558 h 8232558"/>
              <a:gd name="connsiteX3" fmla="*/ 0 w 8451543"/>
              <a:gd name="connsiteY3" fmla="*/ 8232558 h 8232558"/>
              <a:gd name="connsiteX4" fmla="*/ 0 w 8451543"/>
              <a:gd name="connsiteY4" fmla="*/ 0 h 8232558"/>
              <a:gd name="connsiteX0" fmla="*/ 0 w 8513647"/>
              <a:gd name="connsiteY0" fmla="*/ 0 h 8232558"/>
              <a:gd name="connsiteX1" fmla="*/ 8451543 w 8513647"/>
              <a:gd name="connsiteY1" fmla="*/ 1722268 h 8232558"/>
              <a:gd name="connsiteX2" fmla="*/ 8114192 w 8513647"/>
              <a:gd name="connsiteY2" fmla="*/ 8232558 h 8232558"/>
              <a:gd name="connsiteX3" fmla="*/ 0 w 8513647"/>
              <a:gd name="connsiteY3" fmla="*/ 8232558 h 8232558"/>
              <a:gd name="connsiteX4" fmla="*/ 0 w 8513647"/>
              <a:gd name="connsiteY4" fmla="*/ 0 h 8232558"/>
              <a:gd name="connsiteX0" fmla="*/ 0 w 8674798"/>
              <a:gd name="connsiteY0" fmla="*/ 0 h 8232558"/>
              <a:gd name="connsiteX1" fmla="*/ 8451543 w 8674798"/>
              <a:gd name="connsiteY1" fmla="*/ 1722268 h 8232558"/>
              <a:gd name="connsiteX2" fmla="*/ 8114192 w 8674798"/>
              <a:gd name="connsiteY2" fmla="*/ 8232558 h 8232558"/>
              <a:gd name="connsiteX3" fmla="*/ 0 w 8674798"/>
              <a:gd name="connsiteY3" fmla="*/ 8232558 h 8232558"/>
              <a:gd name="connsiteX4" fmla="*/ 0 w 8674798"/>
              <a:gd name="connsiteY4" fmla="*/ 0 h 8232558"/>
              <a:gd name="connsiteX0" fmla="*/ 0 w 8682163"/>
              <a:gd name="connsiteY0" fmla="*/ 0 h 8232558"/>
              <a:gd name="connsiteX1" fmla="*/ 8460421 w 8682163"/>
              <a:gd name="connsiteY1" fmla="*/ 0 h 8232558"/>
              <a:gd name="connsiteX2" fmla="*/ 8114192 w 8682163"/>
              <a:gd name="connsiteY2" fmla="*/ 8232558 h 8232558"/>
              <a:gd name="connsiteX3" fmla="*/ 0 w 8682163"/>
              <a:gd name="connsiteY3" fmla="*/ 8232558 h 8232558"/>
              <a:gd name="connsiteX4" fmla="*/ 0 w 8682163"/>
              <a:gd name="connsiteY4" fmla="*/ 0 h 8232558"/>
              <a:gd name="connsiteX0" fmla="*/ 0 w 8682163"/>
              <a:gd name="connsiteY0" fmla="*/ 0 h 8232558"/>
              <a:gd name="connsiteX1" fmla="*/ 8460421 w 8682163"/>
              <a:gd name="connsiteY1" fmla="*/ 8878 h 8232558"/>
              <a:gd name="connsiteX2" fmla="*/ 8114192 w 8682163"/>
              <a:gd name="connsiteY2" fmla="*/ 8232558 h 8232558"/>
              <a:gd name="connsiteX3" fmla="*/ 0 w 8682163"/>
              <a:gd name="connsiteY3" fmla="*/ 8232558 h 8232558"/>
              <a:gd name="connsiteX4" fmla="*/ 0 w 8682163"/>
              <a:gd name="connsiteY4" fmla="*/ 0 h 8232558"/>
              <a:gd name="connsiteX0" fmla="*/ 0 w 9042456"/>
              <a:gd name="connsiteY0" fmla="*/ 0 h 8232558"/>
              <a:gd name="connsiteX1" fmla="*/ 8460421 w 9042456"/>
              <a:gd name="connsiteY1" fmla="*/ 8878 h 8232558"/>
              <a:gd name="connsiteX2" fmla="*/ 8114192 w 9042456"/>
              <a:gd name="connsiteY2" fmla="*/ 8232558 h 8232558"/>
              <a:gd name="connsiteX3" fmla="*/ 0 w 9042456"/>
              <a:gd name="connsiteY3" fmla="*/ 8232558 h 8232558"/>
              <a:gd name="connsiteX4" fmla="*/ 0 w 9042456"/>
              <a:gd name="connsiteY4" fmla="*/ 0 h 8232558"/>
              <a:gd name="connsiteX0" fmla="*/ 0 w 8861860"/>
              <a:gd name="connsiteY0" fmla="*/ 0 h 8232558"/>
              <a:gd name="connsiteX1" fmla="*/ 8460421 w 8861860"/>
              <a:gd name="connsiteY1" fmla="*/ 8878 h 8232558"/>
              <a:gd name="connsiteX2" fmla="*/ 6895306 w 8861860"/>
              <a:gd name="connsiteY2" fmla="*/ 8232558 h 8232558"/>
              <a:gd name="connsiteX3" fmla="*/ 0 w 8861860"/>
              <a:gd name="connsiteY3" fmla="*/ 8232558 h 8232558"/>
              <a:gd name="connsiteX4" fmla="*/ 0 w 8861860"/>
              <a:gd name="connsiteY4" fmla="*/ 0 h 823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1860" h="8232558">
                <a:moveTo>
                  <a:pt x="0" y="0"/>
                </a:moveTo>
                <a:lnTo>
                  <a:pt x="8460421" y="8878"/>
                </a:lnTo>
                <a:cubicBezTo>
                  <a:pt x="9901564" y="873957"/>
                  <a:pt x="7007756" y="6062461"/>
                  <a:pt x="6895306" y="8232558"/>
                </a:cubicBezTo>
                <a:lnTo>
                  <a:pt x="0" y="82325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9EEB3-E4A7-4AFD-8945-B8C31FBA4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5" y="273154"/>
            <a:ext cx="8536173" cy="83954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AFCB"/>
                </a:solidFill>
                <a:latin typeface="Montserrat" panose="00000500000000000000" pitchFamily="2" charset="0"/>
                <a:cs typeface="Arial" charset="0"/>
              </a:rPr>
              <a:t>2023 in press coverage</a:t>
            </a:r>
            <a:endParaRPr lang="en-GB" sz="3200" dirty="0">
              <a:latin typeface="Montserrat" panose="00000500000000000000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21B647-837D-4092-B74A-1CC6A32AF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A97313-1D3E-9A10-ED61-12FB2E59D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80" y="3895199"/>
            <a:ext cx="3924157" cy="1547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893417-B710-A557-B010-3E6523335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64" y="3958827"/>
            <a:ext cx="2892203" cy="1179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5E9F5-CA5E-8299-DC58-F3556DEB52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7838"/>
          <a:stretch/>
        </p:blipFill>
        <p:spPr>
          <a:xfrm>
            <a:off x="8239104" y="902075"/>
            <a:ext cx="3361653" cy="1981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E22C6-51F3-239F-3105-6EAFA20A6E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6015"/>
          <a:stretch/>
        </p:blipFill>
        <p:spPr>
          <a:xfrm>
            <a:off x="386445" y="1048599"/>
            <a:ext cx="3397574" cy="2764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88A320DE-2BF2-D2DD-0DB3-5535F2228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191" y="236960"/>
            <a:ext cx="2915051" cy="4808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D9215-1716-0061-7E01-846B43B1D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979" y="894748"/>
            <a:ext cx="3725789" cy="90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1C353-4D46-116E-664C-E201C26C1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157" y="2070585"/>
            <a:ext cx="3052554" cy="1675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FE97AA-D133-0E4A-CD16-0E59D59EB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0353" y="3085487"/>
            <a:ext cx="3521195" cy="1675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A5D9E5-A1B0-070E-493D-8049EE464D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7452" y="5666286"/>
            <a:ext cx="3378009" cy="839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EB279A-BB64-3252-B2B7-F595C5FBF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9050" y="5038717"/>
            <a:ext cx="2867018" cy="1590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308B4C-0049-E595-7F6C-1FB4453A2E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53596"/>
          <a:stretch/>
        </p:blipFill>
        <p:spPr>
          <a:xfrm>
            <a:off x="310055" y="5360572"/>
            <a:ext cx="3598364" cy="1260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23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otterdam is building the most automated port in the world | WIRED UK">
            <a:extLst>
              <a:ext uri="{FF2B5EF4-FFF2-40B4-BE49-F238E27FC236}">
                <a16:creationId xmlns:a16="http://schemas.microsoft.com/office/drawing/2014/main" id="{BC9ED3AE-9AF6-615E-3992-E2B75D5F7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02"/>
          <a:stretch/>
        </p:blipFill>
        <p:spPr bwMode="auto">
          <a:xfrm>
            <a:off x="6118229" y="0"/>
            <a:ext cx="6236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727D04F-D7B5-8D3B-2640-18A9FC3BF631}"/>
              </a:ext>
            </a:extLst>
          </p:cNvPr>
          <p:cNvSpPr/>
          <p:nvPr/>
        </p:nvSpPr>
        <p:spPr>
          <a:xfrm>
            <a:off x="-71019" y="-101599"/>
            <a:ext cx="9766562" cy="6959600"/>
          </a:xfrm>
          <a:custGeom>
            <a:avLst/>
            <a:gdLst>
              <a:gd name="connsiteX0" fmla="*/ 0 w 8114192"/>
              <a:gd name="connsiteY0" fmla="*/ 0 h 8232558"/>
              <a:gd name="connsiteX1" fmla="*/ 8114192 w 8114192"/>
              <a:gd name="connsiteY1" fmla="*/ 0 h 8232558"/>
              <a:gd name="connsiteX2" fmla="*/ 8114192 w 8114192"/>
              <a:gd name="connsiteY2" fmla="*/ 8232558 h 8232558"/>
              <a:gd name="connsiteX3" fmla="*/ 0 w 8114192"/>
              <a:gd name="connsiteY3" fmla="*/ 8232558 h 8232558"/>
              <a:gd name="connsiteX4" fmla="*/ 0 w 8114192"/>
              <a:gd name="connsiteY4" fmla="*/ 0 h 8232558"/>
              <a:gd name="connsiteX0" fmla="*/ 0 w 8451543"/>
              <a:gd name="connsiteY0" fmla="*/ 0 h 8232558"/>
              <a:gd name="connsiteX1" fmla="*/ 8451543 w 8451543"/>
              <a:gd name="connsiteY1" fmla="*/ 1722268 h 8232558"/>
              <a:gd name="connsiteX2" fmla="*/ 8114192 w 8451543"/>
              <a:gd name="connsiteY2" fmla="*/ 8232558 h 8232558"/>
              <a:gd name="connsiteX3" fmla="*/ 0 w 8451543"/>
              <a:gd name="connsiteY3" fmla="*/ 8232558 h 8232558"/>
              <a:gd name="connsiteX4" fmla="*/ 0 w 8451543"/>
              <a:gd name="connsiteY4" fmla="*/ 0 h 8232558"/>
              <a:gd name="connsiteX0" fmla="*/ 0 w 8513647"/>
              <a:gd name="connsiteY0" fmla="*/ 0 h 8232558"/>
              <a:gd name="connsiteX1" fmla="*/ 8451543 w 8513647"/>
              <a:gd name="connsiteY1" fmla="*/ 1722268 h 8232558"/>
              <a:gd name="connsiteX2" fmla="*/ 8114192 w 8513647"/>
              <a:gd name="connsiteY2" fmla="*/ 8232558 h 8232558"/>
              <a:gd name="connsiteX3" fmla="*/ 0 w 8513647"/>
              <a:gd name="connsiteY3" fmla="*/ 8232558 h 8232558"/>
              <a:gd name="connsiteX4" fmla="*/ 0 w 8513647"/>
              <a:gd name="connsiteY4" fmla="*/ 0 h 8232558"/>
              <a:gd name="connsiteX0" fmla="*/ 0 w 8674798"/>
              <a:gd name="connsiteY0" fmla="*/ 0 h 8232558"/>
              <a:gd name="connsiteX1" fmla="*/ 8451543 w 8674798"/>
              <a:gd name="connsiteY1" fmla="*/ 1722268 h 8232558"/>
              <a:gd name="connsiteX2" fmla="*/ 8114192 w 8674798"/>
              <a:gd name="connsiteY2" fmla="*/ 8232558 h 8232558"/>
              <a:gd name="connsiteX3" fmla="*/ 0 w 8674798"/>
              <a:gd name="connsiteY3" fmla="*/ 8232558 h 8232558"/>
              <a:gd name="connsiteX4" fmla="*/ 0 w 8674798"/>
              <a:gd name="connsiteY4" fmla="*/ 0 h 8232558"/>
              <a:gd name="connsiteX0" fmla="*/ 0 w 8682163"/>
              <a:gd name="connsiteY0" fmla="*/ 0 h 8232558"/>
              <a:gd name="connsiteX1" fmla="*/ 8460421 w 8682163"/>
              <a:gd name="connsiteY1" fmla="*/ 0 h 8232558"/>
              <a:gd name="connsiteX2" fmla="*/ 8114192 w 8682163"/>
              <a:gd name="connsiteY2" fmla="*/ 8232558 h 8232558"/>
              <a:gd name="connsiteX3" fmla="*/ 0 w 8682163"/>
              <a:gd name="connsiteY3" fmla="*/ 8232558 h 8232558"/>
              <a:gd name="connsiteX4" fmla="*/ 0 w 8682163"/>
              <a:gd name="connsiteY4" fmla="*/ 0 h 8232558"/>
              <a:gd name="connsiteX0" fmla="*/ 0 w 8682163"/>
              <a:gd name="connsiteY0" fmla="*/ 0 h 8232558"/>
              <a:gd name="connsiteX1" fmla="*/ 8460421 w 8682163"/>
              <a:gd name="connsiteY1" fmla="*/ 8878 h 8232558"/>
              <a:gd name="connsiteX2" fmla="*/ 8114192 w 8682163"/>
              <a:gd name="connsiteY2" fmla="*/ 8232558 h 8232558"/>
              <a:gd name="connsiteX3" fmla="*/ 0 w 8682163"/>
              <a:gd name="connsiteY3" fmla="*/ 8232558 h 8232558"/>
              <a:gd name="connsiteX4" fmla="*/ 0 w 8682163"/>
              <a:gd name="connsiteY4" fmla="*/ 0 h 8232558"/>
              <a:gd name="connsiteX0" fmla="*/ 0 w 9042456"/>
              <a:gd name="connsiteY0" fmla="*/ 0 h 8232558"/>
              <a:gd name="connsiteX1" fmla="*/ 8460421 w 9042456"/>
              <a:gd name="connsiteY1" fmla="*/ 8878 h 8232558"/>
              <a:gd name="connsiteX2" fmla="*/ 8114192 w 9042456"/>
              <a:gd name="connsiteY2" fmla="*/ 8232558 h 8232558"/>
              <a:gd name="connsiteX3" fmla="*/ 0 w 9042456"/>
              <a:gd name="connsiteY3" fmla="*/ 8232558 h 8232558"/>
              <a:gd name="connsiteX4" fmla="*/ 0 w 9042456"/>
              <a:gd name="connsiteY4" fmla="*/ 0 h 823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2456" h="8232558">
                <a:moveTo>
                  <a:pt x="0" y="0"/>
                </a:moveTo>
                <a:lnTo>
                  <a:pt x="8460421" y="8878"/>
                </a:lnTo>
                <a:cubicBezTo>
                  <a:pt x="9901564" y="873957"/>
                  <a:pt x="8226642" y="6062461"/>
                  <a:pt x="8114192" y="8232558"/>
                </a:cubicBezTo>
                <a:lnTo>
                  <a:pt x="0" y="823255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4D1ECB6B-EF9E-DF63-839D-9AC3DEABA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9FD0DF-B459-73BB-E38B-C97B9EDA9B3B}"/>
              </a:ext>
            </a:extLst>
          </p:cNvPr>
          <p:cNvSpPr txBox="1"/>
          <p:nvPr/>
        </p:nvSpPr>
        <p:spPr>
          <a:xfrm>
            <a:off x="1722329" y="5762170"/>
            <a:ext cx="4881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note, results can vary significantly depending on the size and sector of business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581EFD-4FD9-D076-99C2-A3924C2E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520" y="273154"/>
            <a:ext cx="4944700" cy="83954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Montserrat" panose="00000500000000000000" pitchFamily="2" charset="0"/>
                <a:cs typeface="Arial" panose="020B0604020202020204" pitchFamily="34" charset="0"/>
              </a:rPr>
              <a:t>QES Q4 2023</a:t>
            </a:r>
            <a:endParaRPr lang="en-GB" sz="3600" b="1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54DB2A66-8BF1-1539-81EC-A8487F3C0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615" y="295016"/>
            <a:ext cx="2915051" cy="4808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A97B368-B445-B9DC-670F-B0B41710D045}"/>
              </a:ext>
            </a:extLst>
          </p:cNvPr>
          <p:cNvSpPr/>
          <p:nvPr/>
        </p:nvSpPr>
        <p:spPr>
          <a:xfrm>
            <a:off x="1421988" y="2556548"/>
            <a:ext cx="4576612" cy="3140403"/>
          </a:xfrm>
          <a:prstGeom prst="roundRect">
            <a:avLst>
              <a:gd name="adj" fmla="val 3982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EB0ED7-9D15-A540-7DD4-73079C4356E7}"/>
              </a:ext>
            </a:extLst>
          </p:cNvPr>
          <p:cNvGrpSpPr/>
          <p:nvPr/>
        </p:nvGrpSpPr>
        <p:grpSpPr>
          <a:xfrm>
            <a:off x="1944910" y="2927892"/>
            <a:ext cx="3265716" cy="754744"/>
            <a:chOff x="1132114" y="801912"/>
            <a:chExt cx="3265716" cy="7547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30648C6-F396-4ED1-D979-B7A0A2357BC6}"/>
                </a:ext>
              </a:extLst>
            </p:cNvPr>
            <p:cNvGrpSpPr/>
            <p:nvPr/>
          </p:nvGrpSpPr>
          <p:grpSpPr>
            <a:xfrm>
              <a:off x="1132114" y="801912"/>
              <a:ext cx="3265716" cy="754744"/>
              <a:chOff x="1132114" y="801912"/>
              <a:chExt cx="3265716" cy="754744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9A3B60F-3A60-44D3-DA2A-348D3099FEE9}"/>
                  </a:ext>
                </a:extLst>
              </p:cNvPr>
              <p:cNvSpPr/>
              <p:nvPr/>
            </p:nvSpPr>
            <p:spPr>
              <a:xfrm>
                <a:off x="1132114" y="948174"/>
                <a:ext cx="148422" cy="462221"/>
              </a:xfrm>
              <a:custGeom>
                <a:avLst/>
                <a:gdLst>
                  <a:gd name="connsiteX0" fmla="*/ 81049 w 148422"/>
                  <a:gd name="connsiteY0" fmla="*/ 0 h 462221"/>
                  <a:gd name="connsiteX1" fmla="*/ 94847 w 148422"/>
                  <a:gd name="connsiteY1" fmla="*/ 20118 h 462221"/>
                  <a:gd name="connsiteX2" fmla="*/ 148422 w 148422"/>
                  <a:gd name="connsiteY2" fmla="*/ 231110 h 462221"/>
                  <a:gd name="connsiteX3" fmla="*/ 94847 w 148422"/>
                  <a:gd name="connsiteY3" fmla="*/ 442102 h 462221"/>
                  <a:gd name="connsiteX4" fmla="*/ 81049 w 148422"/>
                  <a:gd name="connsiteY4" fmla="*/ 462221 h 462221"/>
                  <a:gd name="connsiteX5" fmla="*/ 64449 w 148422"/>
                  <a:gd name="connsiteY5" fmla="*/ 442102 h 462221"/>
                  <a:gd name="connsiteX6" fmla="*/ 7667 w 148422"/>
                  <a:gd name="connsiteY6" fmla="*/ 307164 h 462221"/>
                  <a:gd name="connsiteX7" fmla="*/ 0 w 148422"/>
                  <a:gd name="connsiteY7" fmla="*/ 231111 h 462221"/>
                  <a:gd name="connsiteX8" fmla="*/ 7667 w 148422"/>
                  <a:gd name="connsiteY8" fmla="*/ 155057 h 462221"/>
                  <a:gd name="connsiteX9" fmla="*/ 64449 w 148422"/>
                  <a:gd name="connsiteY9" fmla="*/ 20119 h 462221"/>
                  <a:gd name="connsiteX10" fmla="*/ 81049 w 148422"/>
                  <a:gd name="connsiteY10" fmla="*/ 0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422" h="462221">
                    <a:moveTo>
                      <a:pt x="81049" y="0"/>
                    </a:moveTo>
                    <a:lnTo>
                      <a:pt x="94847" y="20118"/>
                    </a:lnTo>
                    <a:cubicBezTo>
                      <a:pt x="128672" y="80347"/>
                      <a:pt x="148422" y="152954"/>
                      <a:pt x="148422" y="231110"/>
                    </a:cubicBezTo>
                    <a:cubicBezTo>
                      <a:pt x="148422" y="309267"/>
                      <a:pt x="128672" y="381874"/>
                      <a:pt x="94847" y="442102"/>
                    </a:cubicBezTo>
                    <a:lnTo>
                      <a:pt x="81049" y="462221"/>
                    </a:lnTo>
                    <a:lnTo>
                      <a:pt x="64449" y="442102"/>
                    </a:lnTo>
                    <a:cubicBezTo>
                      <a:pt x="37323" y="401950"/>
                      <a:pt x="17721" y="356296"/>
                      <a:pt x="7667" y="307164"/>
                    </a:cubicBezTo>
                    <a:lnTo>
                      <a:pt x="0" y="231111"/>
                    </a:lnTo>
                    <a:lnTo>
                      <a:pt x="7667" y="155057"/>
                    </a:lnTo>
                    <a:cubicBezTo>
                      <a:pt x="17721" y="105925"/>
                      <a:pt x="37323" y="60271"/>
                      <a:pt x="64449" y="20119"/>
                    </a:cubicBezTo>
                    <a:lnTo>
                      <a:pt x="81049" y="0"/>
                    </a:ln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0F07D0D-7803-0505-4B91-CA7FE9E611A3}"/>
                  </a:ext>
                </a:extLst>
              </p:cNvPr>
              <p:cNvSpPr/>
              <p:nvPr/>
            </p:nvSpPr>
            <p:spPr>
              <a:xfrm>
                <a:off x="1213163" y="801912"/>
                <a:ext cx="3184667" cy="754744"/>
              </a:xfrm>
              <a:custGeom>
                <a:avLst/>
                <a:gdLst>
                  <a:gd name="connsiteX0" fmla="*/ 296323 w 3184667"/>
                  <a:gd name="connsiteY0" fmla="*/ 0 h 754744"/>
                  <a:gd name="connsiteX1" fmla="*/ 2807295 w 3184667"/>
                  <a:gd name="connsiteY1" fmla="*/ 0 h 754744"/>
                  <a:gd name="connsiteX2" fmla="*/ 3184667 w 3184667"/>
                  <a:gd name="connsiteY2" fmla="*/ 377372 h 754744"/>
                  <a:gd name="connsiteX3" fmla="*/ 3184666 w 3184667"/>
                  <a:gd name="connsiteY3" fmla="*/ 377372 h 754744"/>
                  <a:gd name="connsiteX4" fmla="*/ 2807294 w 3184667"/>
                  <a:gd name="connsiteY4" fmla="*/ 754744 h 754744"/>
                  <a:gd name="connsiteX5" fmla="*/ 296323 w 3184667"/>
                  <a:gd name="connsiteY5" fmla="*/ 754743 h 754744"/>
                  <a:gd name="connsiteX6" fmla="*/ 29481 w 3184667"/>
                  <a:gd name="connsiteY6" fmla="*/ 644213 h 754744"/>
                  <a:gd name="connsiteX7" fmla="*/ 0 w 3184667"/>
                  <a:gd name="connsiteY7" fmla="*/ 608482 h 754744"/>
                  <a:gd name="connsiteX8" fmla="*/ 13798 w 3184667"/>
                  <a:gd name="connsiteY8" fmla="*/ 588363 h 754744"/>
                  <a:gd name="connsiteX9" fmla="*/ 67373 w 3184667"/>
                  <a:gd name="connsiteY9" fmla="*/ 377371 h 754744"/>
                  <a:gd name="connsiteX10" fmla="*/ 13798 w 3184667"/>
                  <a:gd name="connsiteY10" fmla="*/ 166379 h 754744"/>
                  <a:gd name="connsiteX11" fmla="*/ 0 w 3184667"/>
                  <a:gd name="connsiteY11" fmla="*/ 146261 h 754744"/>
                  <a:gd name="connsiteX12" fmla="*/ 29481 w 3184667"/>
                  <a:gd name="connsiteY12" fmla="*/ 110530 h 754744"/>
                  <a:gd name="connsiteX13" fmla="*/ 296323 w 3184667"/>
                  <a:gd name="connsiteY13" fmla="*/ 0 h 7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4667" h="754744">
                    <a:moveTo>
                      <a:pt x="296323" y="0"/>
                    </a:moveTo>
                    <a:lnTo>
                      <a:pt x="2807295" y="0"/>
                    </a:lnTo>
                    <a:cubicBezTo>
                      <a:pt x="3015712" y="0"/>
                      <a:pt x="3184667" y="168955"/>
                      <a:pt x="3184667" y="377372"/>
                    </a:cubicBezTo>
                    <a:lnTo>
                      <a:pt x="3184666" y="377372"/>
                    </a:lnTo>
                    <a:cubicBezTo>
                      <a:pt x="3184666" y="585789"/>
                      <a:pt x="3015711" y="754744"/>
                      <a:pt x="2807294" y="754744"/>
                    </a:cubicBezTo>
                    <a:lnTo>
                      <a:pt x="296323" y="754743"/>
                    </a:lnTo>
                    <a:cubicBezTo>
                      <a:pt x="192115" y="754743"/>
                      <a:pt x="97772" y="712504"/>
                      <a:pt x="29481" y="644213"/>
                    </a:cubicBezTo>
                    <a:lnTo>
                      <a:pt x="0" y="608482"/>
                    </a:lnTo>
                    <a:lnTo>
                      <a:pt x="13798" y="588363"/>
                    </a:lnTo>
                    <a:cubicBezTo>
                      <a:pt x="47623" y="528135"/>
                      <a:pt x="67373" y="455528"/>
                      <a:pt x="67373" y="377371"/>
                    </a:cubicBezTo>
                    <a:cubicBezTo>
                      <a:pt x="67373" y="299215"/>
                      <a:pt x="47623" y="226608"/>
                      <a:pt x="13798" y="166379"/>
                    </a:cubicBezTo>
                    <a:lnTo>
                      <a:pt x="0" y="146261"/>
                    </a:lnTo>
                    <a:lnTo>
                      <a:pt x="29481" y="110530"/>
                    </a:lnTo>
                    <a:cubicBezTo>
                      <a:pt x="97772" y="42239"/>
                      <a:pt x="192115" y="0"/>
                      <a:pt x="2963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994F9D-A22F-C69A-C9DC-C2FD7979A03A}"/>
                </a:ext>
              </a:extLst>
            </p:cNvPr>
            <p:cNvSpPr txBox="1"/>
            <p:nvPr/>
          </p:nvSpPr>
          <p:spPr>
            <a:xfrm>
              <a:off x="1291021" y="885998"/>
              <a:ext cx="2518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Downward trend in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price expectations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halts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6325D52-B6B0-80E2-D161-B1AF6EACE025}"/>
              </a:ext>
            </a:extLst>
          </p:cNvPr>
          <p:cNvSpPr/>
          <p:nvPr/>
        </p:nvSpPr>
        <p:spPr>
          <a:xfrm>
            <a:off x="1419460" y="919579"/>
            <a:ext cx="7647209" cy="1445265"/>
          </a:xfrm>
          <a:prstGeom prst="roundRect">
            <a:avLst>
              <a:gd name="adj" fmla="val 3982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4D009F-9027-5723-81AC-FE6782AB3095}"/>
              </a:ext>
            </a:extLst>
          </p:cNvPr>
          <p:cNvGrpSpPr/>
          <p:nvPr/>
        </p:nvGrpSpPr>
        <p:grpSpPr>
          <a:xfrm>
            <a:off x="1944910" y="4535131"/>
            <a:ext cx="3265716" cy="754744"/>
            <a:chOff x="1132114" y="2409151"/>
            <a:chExt cx="3265716" cy="75474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C43A705-39E8-3A35-115C-84F4534430B2}"/>
                </a:ext>
              </a:extLst>
            </p:cNvPr>
            <p:cNvGrpSpPr/>
            <p:nvPr/>
          </p:nvGrpSpPr>
          <p:grpSpPr>
            <a:xfrm>
              <a:off x="1132114" y="2409151"/>
              <a:ext cx="3265716" cy="754744"/>
              <a:chOff x="1132114" y="801912"/>
              <a:chExt cx="3265716" cy="754744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E87471-E0EC-7977-4A2D-BF3523DC669A}"/>
                  </a:ext>
                </a:extLst>
              </p:cNvPr>
              <p:cNvSpPr/>
              <p:nvPr/>
            </p:nvSpPr>
            <p:spPr>
              <a:xfrm>
                <a:off x="1132114" y="948174"/>
                <a:ext cx="148422" cy="462221"/>
              </a:xfrm>
              <a:custGeom>
                <a:avLst/>
                <a:gdLst>
                  <a:gd name="connsiteX0" fmla="*/ 81049 w 148422"/>
                  <a:gd name="connsiteY0" fmla="*/ 0 h 462221"/>
                  <a:gd name="connsiteX1" fmla="*/ 94847 w 148422"/>
                  <a:gd name="connsiteY1" fmla="*/ 20118 h 462221"/>
                  <a:gd name="connsiteX2" fmla="*/ 148422 w 148422"/>
                  <a:gd name="connsiteY2" fmla="*/ 231110 h 462221"/>
                  <a:gd name="connsiteX3" fmla="*/ 94847 w 148422"/>
                  <a:gd name="connsiteY3" fmla="*/ 442102 h 462221"/>
                  <a:gd name="connsiteX4" fmla="*/ 81049 w 148422"/>
                  <a:gd name="connsiteY4" fmla="*/ 462221 h 462221"/>
                  <a:gd name="connsiteX5" fmla="*/ 64449 w 148422"/>
                  <a:gd name="connsiteY5" fmla="*/ 442102 h 462221"/>
                  <a:gd name="connsiteX6" fmla="*/ 7667 w 148422"/>
                  <a:gd name="connsiteY6" fmla="*/ 307164 h 462221"/>
                  <a:gd name="connsiteX7" fmla="*/ 0 w 148422"/>
                  <a:gd name="connsiteY7" fmla="*/ 231111 h 462221"/>
                  <a:gd name="connsiteX8" fmla="*/ 7667 w 148422"/>
                  <a:gd name="connsiteY8" fmla="*/ 155057 h 462221"/>
                  <a:gd name="connsiteX9" fmla="*/ 64449 w 148422"/>
                  <a:gd name="connsiteY9" fmla="*/ 20119 h 462221"/>
                  <a:gd name="connsiteX10" fmla="*/ 81049 w 148422"/>
                  <a:gd name="connsiteY10" fmla="*/ 0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422" h="462221">
                    <a:moveTo>
                      <a:pt x="81049" y="0"/>
                    </a:moveTo>
                    <a:lnTo>
                      <a:pt x="94847" y="20118"/>
                    </a:lnTo>
                    <a:cubicBezTo>
                      <a:pt x="128672" y="80347"/>
                      <a:pt x="148422" y="152954"/>
                      <a:pt x="148422" y="231110"/>
                    </a:cubicBezTo>
                    <a:cubicBezTo>
                      <a:pt x="148422" y="309267"/>
                      <a:pt x="128672" y="381874"/>
                      <a:pt x="94847" y="442102"/>
                    </a:cubicBezTo>
                    <a:lnTo>
                      <a:pt x="81049" y="462221"/>
                    </a:lnTo>
                    <a:lnTo>
                      <a:pt x="64449" y="442102"/>
                    </a:lnTo>
                    <a:cubicBezTo>
                      <a:pt x="37323" y="401950"/>
                      <a:pt x="17721" y="356296"/>
                      <a:pt x="7667" y="307164"/>
                    </a:cubicBezTo>
                    <a:lnTo>
                      <a:pt x="0" y="231111"/>
                    </a:lnTo>
                    <a:lnTo>
                      <a:pt x="7667" y="155057"/>
                    </a:lnTo>
                    <a:cubicBezTo>
                      <a:pt x="17721" y="105925"/>
                      <a:pt x="37323" y="60271"/>
                      <a:pt x="64449" y="20119"/>
                    </a:cubicBezTo>
                    <a:lnTo>
                      <a:pt x="81049" y="0"/>
                    </a:ln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E49A0EF-5D48-1D69-E30B-7821AD4DCA83}"/>
                  </a:ext>
                </a:extLst>
              </p:cNvPr>
              <p:cNvSpPr/>
              <p:nvPr/>
            </p:nvSpPr>
            <p:spPr>
              <a:xfrm>
                <a:off x="1213163" y="801912"/>
                <a:ext cx="3184667" cy="754744"/>
              </a:xfrm>
              <a:custGeom>
                <a:avLst/>
                <a:gdLst>
                  <a:gd name="connsiteX0" fmla="*/ 296323 w 3184667"/>
                  <a:gd name="connsiteY0" fmla="*/ 0 h 754744"/>
                  <a:gd name="connsiteX1" fmla="*/ 2807295 w 3184667"/>
                  <a:gd name="connsiteY1" fmla="*/ 0 h 754744"/>
                  <a:gd name="connsiteX2" fmla="*/ 3184667 w 3184667"/>
                  <a:gd name="connsiteY2" fmla="*/ 377372 h 754744"/>
                  <a:gd name="connsiteX3" fmla="*/ 3184666 w 3184667"/>
                  <a:gd name="connsiteY3" fmla="*/ 377372 h 754744"/>
                  <a:gd name="connsiteX4" fmla="*/ 2807294 w 3184667"/>
                  <a:gd name="connsiteY4" fmla="*/ 754744 h 754744"/>
                  <a:gd name="connsiteX5" fmla="*/ 296323 w 3184667"/>
                  <a:gd name="connsiteY5" fmla="*/ 754743 h 754744"/>
                  <a:gd name="connsiteX6" fmla="*/ 29481 w 3184667"/>
                  <a:gd name="connsiteY6" fmla="*/ 644213 h 754744"/>
                  <a:gd name="connsiteX7" fmla="*/ 0 w 3184667"/>
                  <a:gd name="connsiteY7" fmla="*/ 608482 h 754744"/>
                  <a:gd name="connsiteX8" fmla="*/ 13798 w 3184667"/>
                  <a:gd name="connsiteY8" fmla="*/ 588363 h 754744"/>
                  <a:gd name="connsiteX9" fmla="*/ 67373 w 3184667"/>
                  <a:gd name="connsiteY9" fmla="*/ 377371 h 754744"/>
                  <a:gd name="connsiteX10" fmla="*/ 13798 w 3184667"/>
                  <a:gd name="connsiteY10" fmla="*/ 166379 h 754744"/>
                  <a:gd name="connsiteX11" fmla="*/ 0 w 3184667"/>
                  <a:gd name="connsiteY11" fmla="*/ 146261 h 754744"/>
                  <a:gd name="connsiteX12" fmla="*/ 29481 w 3184667"/>
                  <a:gd name="connsiteY12" fmla="*/ 110530 h 754744"/>
                  <a:gd name="connsiteX13" fmla="*/ 296323 w 3184667"/>
                  <a:gd name="connsiteY13" fmla="*/ 0 h 7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4667" h="754744">
                    <a:moveTo>
                      <a:pt x="296323" y="0"/>
                    </a:moveTo>
                    <a:lnTo>
                      <a:pt x="2807295" y="0"/>
                    </a:lnTo>
                    <a:cubicBezTo>
                      <a:pt x="3015712" y="0"/>
                      <a:pt x="3184667" y="168955"/>
                      <a:pt x="3184667" y="377372"/>
                    </a:cubicBezTo>
                    <a:lnTo>
                      <a:pt x="3184666" y="377372"/>
                    </a:lnTo>
                    <a:cubicBezTo>
                      <a:pt x="3184666" y="585789"/>
                      <a:pt x="3015711" y="754744"/>
                      <a:pt x="2807294" y="754744"/>
                    </a:cubicBezTo>
                    <a:lnTo>
                      <a:pt x="296323" y="754743"/>
                    </a:lnTo>
                    <a:cubicBezTo>
                      <a:pt x="192115" y="754743"/>
                      <a:pt x="97772" y="712504"/>
                      <a:pt x="29481" y="644213"/>
                    </a:cubicBezTo>
                    <a:lnTo>
                      <a:pt x="0" y="608482"/>
                    </a:lnTo>
                    <a:lnTo>
                      <a:pt x="13798" y="588363"/>
                    </a:lnTo>
                    <a:cubicBezTo>
                      <a:pt x="47623" y="528135"/>
                      <a:pt x="67373" y="455528"/>
                      <a:pt x="67373" y="377371"/>
                    </a:cubicBezTo>
                    <a:cubicBezTo>
                      <a:pt x="67373" y="299215"/>
                      <a:pt x="47623" y="226608"/>
                      <a:pt x="13798" y="166379"/>
                    </a:cubicBezTo>
                    <a:lnTo>
                      <a:pt x="0" y="146261"/>
                    </a:lnTo>
                    <a:lnTo>
                      <a:pt x="29481" y="110530"/>
                    </a:lnTo>
                    <a:cubicBezTo>
                      <a:pt x="97772" y="42239"/>
                      <a:pt x="192115" y="0"/>
                      <a:pt x="2963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88C7CE-215F-C1C8-2A3C-54CB70706874}"/>
                </a:ext>
              </a:extLst>
            </p:cNvPr>
            <p:cNvSpPr txBox="1"/>
            <p:nvPr/>
          </p:nvSpPr>
          <p:spPr>
            <a:xfrm>
              <a:off x="1314606" y="2479291"/>
              <a:ext cx="26937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Labour market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remains tight for most firms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0C9E299-57E7-0F86-42B8-D93C29917337}"/>
              </a:ext>
            </a:extLst>
          </p:cNvPr>
          <p:cNvGrpSpPr/>
          <p:nvPr/>
        </p:nvGrpSpPr>
        <p:grpSpPr>
          <a:xfrm>
            <a:off x="4497857" y="4183212"/>
            <a:ext cx="1384056" cy="1273580"/>
            <a:chOff x="3558061" y="2057232"/>
            <a:chExt cx="1384056" cy="12735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B7A71FD-C086-B08B-5F48-E5FFDEBD7C2F}"/>
                </a:ext>
              </a:extLst>
            </p:cNvPr>
            <p:cNvGrpSpPr/>
            <p:nvPr/>
          </p:nvGrpSpPr>
          <p:grpSpPr>
            <a:xfrm>
              <a:off x="3558061" y="2057232"/>
              <a:ext cx="1384056" cy="1273580"/>
              <a:chOff x="3558061" y="449993"/>
              <a:chExt cx="1384056" cy="127358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7B22E6E-CD91-F1FD-A08C-C92274A2BAA2}"/>
                  </a:ext>
                </a:extLst>
              </p:cNvPr>
              <p:cNvSpPr/>
              <p:nvPr/>
            </p:nvSpPr>
            <p:spPr>
              <a:xfrm rot="16200000">
                <a:off x="3705802" y="487259"/>
                <a:ext cx="1088573" cy="1384056"/>
              </a:xfrm>
              <a:custGeom>
                <a:avLst/>
                <a:gdLst>
                  <a:gd name="connsiteX0" fmla="*/ 1088573 w 1088573"/>
                  <a:gd name="connsiteY0" fmla="*/ 839770 h 1384056"/>
                  <a:gd name="connsiteX1" fmla="*/ 544286 w 1088573"/>
                  <a:gd name="connsiteY1" fmla="*/ 1384056 h 1384056"/>
                  <a:gd name="connsiteX2" fmla="*/ 0 w 1088573"/>
                  <a:gd name="connsiteY2" fmla="*/ 839770 h 1384056"/>
                  <a:gd name="connsiteX3" fmla="*/ 332426 w 1088573"/>
                  <a:gd name="connsiteY3" fmla="*/ 338256 h 1384056"/>
                  <a:gd name="connsiteX4" fmla="*/ 431255 w 1088573"/>
                  <a:gd name="connsiteY4" fmla="*/ 307578 h 1384056"/>
                  <a:gd name="connsiteX5" fmla="*/ 544288 w 1088573"/>
                  <a:gd name="connsiteY5" fmla="*/ 0 h 1384056"/>
                  <a:gd name="connsiteX6" fmla="*/ 657322 w 1088573"/>
                  <a:gd name="connsiteY6" fmla="*/ 307579 h 1384056"/>
                  <a:gd name="connsiteX7" fmla="*/ 756147 w 1088573"/>
                  <a:gd name="connsiteY7" fmla="*/ 338256 h 1384056"/>
                  <a:gd name="connsiteX8" fmla="*/ 1088573 w 1088573"/>
                  <a:gd name="connsiteY8" fmla="*/ 839770 h 138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573" h="1384056">
                    <a:moveTo>
                      <a:pt x="1088573" y="839770"/>
                    </a:moveTo>
                    <a:cubicBezTo>
                      <a:pt x="1088572" y="1140371"/>
                      <a:pt x="844887" y="1384056"/>
                      <a:pt x="544286" y="1384056"/>
                    </a:cubicBezTo>
                    <a:cubicBezTo>
                      <a:pt x="243685" y="1384056"/>
                      <a:pt x="0" y="1140371"/>
                      <a:pt x="0" y="839770"/>
                    </a:cubicBezTo>
                    <a:cubicBezTo>
                      <a:pt x="0" y="614319"/>
                      <a:pt x="137073" y="420884"/>
                      <a:pt x="332426" y="338256"/>
                    </a:cubicBezTo>
                    <a:lnTo>
                      <a:pt x="431255" y="307578"/>
                    </a:lnTo>
                    <a:lnTo>
                      <a:pt x="544288" y="0"/>
                    </a:lnTo>
                    <a:lnTo>
                      <a:pt x="657322" y="307579"/>
                    </a:lnTo>
                    <a:lnTo>
                      <a:pt x="756147" y="338256"/>
                    </a:lnTo>
                    <a:cubicBezTo>
                      <a:pt x="951500" y="420884"/>
                      <a:pt x="1088573" y="614319"/>
                      <a:pt x="1088573" y="839770"/>
                    </a:cubicBez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C92D34A-721D-E877-08F2-4B2842769344}"/>
                  </a:ext>
                </a:extLst>
              </p:cNvPr>
              <p:cNvSpPr/>
              <p:nvPr/>
            </p:nvSpPr>
            <p:spPr>
              <a:xfrm rot="2040172">
                <a:off x="3746969" y="449993"/>
                <a:ext cx="730916" cy="1088683"/>
              </a:xfrm>
              <a:custGeom>
                <a:avLst/>
                <a:gdLst>
                  <a:gd name="connsiteX0" fmla="*/ 391794 w 730916"/>
                  <a:gd name="connsiteY0" fmla="*/ 93123 h 1088683"/>
                  <a:gd name="connsiteX1" fmla="*/ 696059 w 730916"/>
                  <a:gd name="connsiteY1" fmla="*/ 1 h 1088683"/>
                  <a:gd name="connsiteX2" fmla="*/ 730916 w 730916"/>
                  <a:gd name="connsiteY2" fmla="*/ 3371 h 1088683"/>
                  <a:gd name="connsiteX3" fmla="*/ 730916 w 730916"/>
                  <a:gd name="connsiteY3" fmla="*/ 1086193 h 1088683"/>
                  <a:gd name="connsiteX4" fmla="*/ 696297 w 730916"/>
                  <a:gd name="connsiteY4" fmla="*/ 1088683 h 1088683"/>
                  <a:gd name="connsiteX5" fmla="*/ 398898 w 730916"/>
                  <a:gd name="connsiteY5" fmla="*/ 1000440 h 1088683"/>
                  <a:gd name="connsiteX6" fmla="*/ 318197 w 730916"/>
                  <a:gd name="connsiteY6" fmla="*/ 935666 h 1088683"/>
                  <a:gd name="connsiteX7" fmla="*/ 0 w 730916"/>
                  <a:gd name="connsiteY7" fmla="*/ 1013969 h 1088683"/>
                  <a:gd name="connsiteX8" fmla="*/ 191773 w 730916"/>
                  <a:gd name="connsiteY8" fmla="*/ 748254 h 1088683"/>
                  <a:gd name="connsiteX9" fmla="*/ 161938 w 730916"/>
                  <a:gd name="connsiteY9" fmla="*/ 649171 h 1088683"/>
                  <a:gd name="connsiteX10" fmla="*/ 391794 w 730916"/>
                  <a:gd name="connsiteY10" fmla="*/ 93123 h 108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916" h="1088683">
                    <a:moveTo>
                      <a:pt x="391794" y="93123"/>
                    </a:moveTo>
                    <a:cubicBezTo>
                      <a:pt x="485245" y="30084"/>
                      <a:pt x="591224" y="-71"/>
                      <a:pt x="696059" y="1"/>
                    </a:cubicBezTo>
                    <a:lnTo>
                      <a:pt x="730916" y="3371"/>
                    </a:lnTo>
                    <a:lnTo>
                      <a:pt x="730916" y="1086193"/>
                    </a:lnTo>
                    <a:lnTo>
                      <a:pt x="696297" y="1088683"/>
                    </a:lnTo>
                    <a:cubicBezTo>
                      <a:pt x="591462" y="1088611"/>
                      <a:pt x="487771" y="1058311"/>
                      <a:pt x="398898" y="1000440"/>
                    </a:cubicBezTo>
                    <a:lnTo>
                      <a:pt x="318197" y="935666"/>
                    </a:lnTo>
                    <a:lnTo>
                      <a:pt x="0" y="1013969"/>
                    </a:lnTo>
                    <a:lnTo>
                      <a:pt x="191773" y="748254"/>
                    </a:lnTo>
                    <a:lnTo>
                      <a:pt x="161938" y="649171"/>
                    </a:lnTo>
                    <a:cubicBezTo>
                      <a:pt x="121190" y="441013"/>
                      <a:pt x="204893" y="219203"/>
                      <a:pt x="391794" y="9312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1" name="Graphic 50" descr="Online meeting with solid fill">
              <a:extLst>
                <a:ext uri="{FF2B5EF4-FFF2-40B4-BE49-F238E27FC236}">
                  <a16:creationId xmlns:a16="http://schemas.microsoft.com/office/drawing/2014/main" id="{D4E1F2FD-3943-9352-FBBD-EA8F35429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142620" y="2497359"/>
              <a:ext cx="548640" cy="54864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3ABDC89-AAF2-3C17-372D-9D0E6D7DFE08}"/>
              </a:ext>
            </a:extLst>
          </p:cNvPr>
          <p:cNvGrpSpPr/>
          <p:nvPr/>
        </p:nvGrpSpPr>
        <p:grpSpPr>
          <a:xfrm>
            <a:off x="4489549" y="2575973"/>
            <a:ext cx="1384056" cy="1229101"/>
            <a:chOff x="3549753" y="449993"/>
            <a:chExt cx="1384056" cy="122910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04C6E4-8154-4816-65B6-858FB7768F71}"/>
                </a:ext>
              </a:extLst>
            </p:cNvPr>
            <p:cNvGrpSpPr/>
            <p:nvPr/>
          </p:nvGrpSpPr>
          <p:grpSpPr>
            <a:xfrm>
              <a:off x="3549753" y="449993"/>
              <a:ext cx="1384056" cy="1229101"/>
              <a:chOff x="3549753" y="449993"/>
              <a:chExt cx="1384056" cy="1229101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B4EB45B-32EC-7084-93C8-3B130CF5BFCD}"/>
                  </a:ext>
                </a:extLst>
              </p:cNvPr>
              <p:cNvSpPr/>
              <p:nvPr/>
            </p:nvSpPr>
            <p:spPr>
              <a:xfrm rot="16200000">
                <a:off x="3697494" y="442780"/>
                <a:ext cx="1088573" cy="1384056"/>
              </a:xfrm>
              <a:custGeom>
                <a:avLst/>
                <a:gdLst>
                  <a:gd name="connsiteX0" fmla="*/ 1088573 w 1088573"/>
                  <a:gd name="connsiteY0" fmla="*/ 839770 h 1384056"/>
                  <a:gd name="connsiteX1" fmla="*/ 544286 w 1088573"/>
                  <a:gd name="connsiteY1" fmla="*/ 1384056 h 1384056"/>
                  <a:gd name="connsiteX2" fmla="*/ 0 w 1088573"/>
                  <a:gd name="connsiteY2" fmla="*/ 839770 h 1384056"/>
                  <a:gd name="connsiteX3" fmla="*/ 332426 w 1088573"/>
                  <a:gd name="connsiteY3" fmla="*/ 338256 h 1384056"/>
                  <a:gd name="connsiteX4" fmla="*/ 431255 w 1088573"/>
                  <a:gd name="connsiteY4" fmla="*/ 307578 h 1384056"/>
                  <a:gd name="connsiteX5" fmla="*/ 544288 w 1088573"/>
                  <a:gd name="connsiteY5" fmla="*/ 0 h 1384056"/>
                  <a:gd name="connsiteX6" fmla="*/ 657322 w 1088573"/>
                  <a:gd name="connsiteY6" fmla="*/ 307579 h 1384056"/>
                  <a:gd name="connsiteX7" fmla="*/ 756147 w 1088573"/>
                  <a:gd name="connsiteY7" fmla="*/ 338256 h 1384056"/>
                  <a:gd name="connsiteX8" fmla="*/ 1088573 w 1088573"/>
                  <a:gd name="connsiteY8" fmla="*/ 839770 h 138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573" h="1384056">
                    <a:moveTo>
                      <a:pt x="1088573" y="839770"/>
                    </a:moveTo>
                    <a:cubicBezTo>
                      <a:pt x="1088572" y="1140371"/>
                      <a:pt x="844887" y="1384056"/>
                      <a:pt x="544286" y="1384056"/>
                    </a:cubicBezTo>
                    <a:cubicBezTo>
                      <a:pt x="243685" y="1384056"/>
                      <a:pt x="0" y="1140371"/>
                      <a:pt x="0" y="839770"/>
                    </a:cubicBezTo>
                    <a:cubicBezTo>
                      <a:pt x="0" y="614319"/>
                      <a:pt x="137073" y="420884"/>
                      <a:pt x="332426" y="338256"/>
                    </a:cubicBezTo>
                    <a:lnTo>
                      <a:pt x="431255" y="307578"/>
                    </a:lnTo>
                    <a:lnTo>
                      <a:pt x="544288" y="0"/>
                    </a:lnTo>
                    <a:lnTo>
                      <a:pt x="657322" y="307579"/>
                    </a:lnTo>
                    <a:lnTo>
                      <a:pt x="756147" y="338256"/>
                    </a:lnTo>
                    <a:cubicBezTo>
                      <a:pt x="951500" y="420884"/>
                      <a:pt x="1088573" y="614319"/>
                      <a:pt x="1088573" y="839770"/>
                    </a:cubicBez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615BC31-6F35-0CB2-0E62-98D21360CC4B}"/>
                  </a:ext>
                </a:extLst>
              </p:cNvPr>
              <p:cNvSpPr/>
              <p:nvPr/>
            </p:nvSpPr>
            <p:spPr>
              <a:xfrm rot="2040172">
                <a:off x="3746969" y="449993"/>
                <a:ext cx="730916" cy="1088683"/>
              </a:xfrm>
              <a:custGeom>
                <a:avLst/>
                <a:gdLst>
                  <a:gd name="connsiteX0" fmla="*/ 391794 w 730916"/>
                  <a:gd name="connsiteY0" fmla="*/ 93123 h 1088683"/>
                  <a:gd name="connsiteX1" fmla="*/ 696059 w 730916"/>
                  <a:gd name="connsiteY1" fmla="*/ 1 h 1088683"/>
                  <a:gd name="connsiteX2" fmla="*/ 730916 w 730916"/>
                  <a:gd name="connsiteY2" fmla="*/ 3371 h 1088683"/>
                  <a:gd name="connsiteX3" fmla="*/ 730916 w 730916"/>
                  <a:gd name="connsiteY3" fmla="*/ 1086193 h 1088683"/>
                  <a:gd name="connsiteX4" fmla="*/ 696297 w 730916"/>
                  <a:gd name="connsiteY4" fmla="*/ 1088683 h 1088683"/>
                  <a:gd name="connsiteX5" fmla="*/ 398898 w 730916"/>
                  <a:gd name="connsiteY5" fmla="*/ 1000440 h 1088683"/>
                  <a:gd name="connsiteX6" fmla="*/ 318197 w 730916"/>
                  <a:gd name="connsiteY6" fmla="*/ 935666 h 1088683"/>
                  <a:gd name="connsiteX7" fmla="*/ 0 w 730916"/>
                  <a:gd name="connsiteY7" fmla="*/ 1013969 h 1088683"/>
                  <a:gd name="connsiteX8" fmla="*/ 191773 w 730916"/>
                  <a:gd name="connsiteY8" fmla="*/ 748254 h 1088683"/>
                  <a:gd name="connsiteX9" fmla="*/ 161938 w 730916"/>
                  <a:gd name="connsiteY9" fmla="*/ 649171 h 1088683"/>
                  <a:gd name="connsiteX10" fmla="*/ 391794 w 730916"/>
                  <a:gd name="connsiteY10" fmla="*/ 93123 h 108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916" h="1088683">
                    <a:moveTo>
                      <a:pt x="391794" y="93123"/>
                    </a:moveTo>
                    <a:cubicBezTo>
                      <a:pt x="485245" y="30084"/>
                      <a:pt x="591224" y="-71"/>
                      <a:pt x="696059" y="1"/>
                    </a:cubicBezTo>
                    <a:lnTo>
                      <a:pt x="730916" y="3371"/>
                    </a:lnTo>
                    <a:lnTo>
                      <a:pt x="730916" y="1086193"/>
                    </a:lnTo>
                    <a:lnTo>
                      <a:pt x="696297" y="1088683"/>
                    </a:lnTo>
                    <a:cubicBezTo>
                      <a:pt x="591462" y="1088611"/>
                      <a:pt x="487771" y="1058311"/>
                      <a:pt x="398898" y="1000440"/>
                    </a:cubicBezTo>
                    <a:lnTo>
                      <a:pt x="318197" y="935666"/>
                    </a:lnTo>
                    <a:lnTo>
                      <a:pt x="0" y="1013969"/>
                    </a:lnTo>
                    <a:lnTo>
                      <a:pt x="191773" y="748254"/>
                    </a:lnTo>
                    <a:lnTo>
                      <a:pt x="161938" y="649171"/>
                    </a:lnTo>
                    <a:cubicBezTo>
                      <a:pt x="121190" y="441013"/>
                      <a:pt x="204893" y="219203"/>
                      <a:pt x="391794" y="9312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6" name="Graphic 55" descr="Pound with solid fill">
              <a:extLst>
                <a:ext uri="{FF2B5EF4-FFF2-40B4-BE49-F238E27FC236}">
                  <a16:creationId xmlns:a16="http://schemas.microsoft.com/office/drawing/2014/main" id="{39E0B1A5-1381-4125-08CD-DD62405A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097264" y="849929"/>
              <a:ext cx="548640" cy="548640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81E018B-39BB-E99D-9918-21A6156505F1}"/>
              </a:ext>
            </a:extLst>
          </p:cNvPr>
          <p:cNvSpPr/>
          <p:nvPr/>
        </p:nvSpPr>
        <p:spPr>
          <a:xfrm>
            <a:off x="6193400" y="2564099"/>
            <a:ext cx="4576612" cy="3124474"/>
          </a:xfrm>
          <a:prstGeom prst="roundRect">
            <a:avLst>
              <a:gd name="adj" fmla="val 3982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BB5B-480D-5522-1D14-B83F3B1BEE76}"/>
              </a:ext>
            </a:extLst>
          </p:cNvPr>
          <p:cNvGrpSpPr/>
          <p:nvPr/>
        </p:nvGrpSpPr>
        <p:grpSpPr>
          <a:xfrm>
            <a:off x="6992844" y="2943062"/>
            <a:ext cx="3401656" cy="754744"/>
            <a:chOff x="7805406" y="801912"/>
            <a:chExt cx="3401656" cy="75474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7D514BD-4827-7F2A-2C93-53F76803C80F}"/>
                </a:ext>
              </a:extLst>
            </p:cNvPr>
            <p:cNvGrpSpPr/>
            <p:nvPr/>
          </p:nvGrpSpPr>
          <p:grpSpPr>
            <a:xfrm flipH="1">
              <a:off x="7805406" y="801912"/>
              <a:ext cx="3265716" cy="754744"/>
              <a:chOff x="1132114" y="801912"/>
              <a:chExt cx="3265716" cy="754744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96BEE68-B5F6-0CB9-CFEE-0B9034C7EB63}"/>
                  </a:ext>
                </a:extLst>
              </p:cNvPr>
              <p:cNvSpPr/>
              <p:nvPr/>
            </p:nvSpPr>
            <p:spPr>
              <a:xfrm>
                <a:off x="1132114" y="948174"/>
                <a:ext cx="148422" cy="462221"/>
              </a:xfrm>
              <a:custGeom>
                <a:avLst/>
                <a:gdLst>
                  <a:gd name="connsiteX0" fmla="*/ 81049 w 148422"/>
                  <a:gd name="connsiteY0" fmla="*/ 0 h 462221"/>
                  <a:gd name="connsiteX1" fmla="*/ 94847 w 148422"/>
                  <a:gd name="connsiteY1" fmla="*/ 20118 h 462221"/>
                  <a:gd name="connsiteX2" fmla="*/ 148422 w 148422"/>
                  <a:gd name="connsiteY2" fmla="*/ 231110 h 462221"/>
                  <a:gd name="connsiteX3" fmla="*/ 94847 w 148422"/>
                  <a:gd name="connsiteY3" fmla="*/ 442102 h 462221"/>
                  <a:gd name="connsiteX4" fmla="*/ 81049 w 148422"/>
                  <a:gd name="connsiteY4" fmla="*/ 462221 h 462221"/>
                  <a:gd name="connsiteX5" fmla="*/ 64449 w 148422"/>
                  <a:gd name="connsiteY5" fmla="*/ 442102 h 462221"/>
                  <a:gd name="connsiteX6" fmla="*/ 7667 w 148422"/>
                  <a:gd name="connsiteY6" fmla="*/ 307164 h 462221"/>
                  <a:gd name="connsiteX7" fmla="*/ 0 w 148422"/>
                  <a:gd name="connsiteY7" fmla="*/ 231111 h 462221"/>
                  <a:gd name="connsiteX8" fmla="*/ 7667 w 148422"/>
                  <a:gd name="connsiteY8" fmla="*/ 155057 h 462221"/>
                  <a:gd name="connsiteX9" fmla="*/ 64449 w 148422"/>
                  <a:gd name="connsiteY9" fmla="*/ 20119 h 462221"/>
                  <a:gd name="connsiteX10" fmla="*/ 81049 w 148422"/>
                  <a:gd name="connsiteY10" fmla="*/ 0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422" h="462221">
                    <a:moveTo>
                      <a:pt x="81049" y="0"/>
                    </a:moveTo>
                    <a:lnTo>
                      <a:pt x="94847" y="20118"/>
                    </a:lnTo>
                    <a:cubicBezTo>
                      <a:pt x="128672" y="80347"/>
                      <a:pt x="148422" y="152954"/>
                      <a:pt x="148422" y="231110"/>
                    </a:cubicBezTo>
                    <a:cubicBezTo>
                      <a:pt x="148422" y="309267"/>
                      <a:pt x="128672" y="381874"/>
                      <a:pt x="94847" y="442102"/>
                    </a:cubicBezTo>
                    <a:lnTo>
                      <a:pt x="81049" y="462221"/>
                    </a:lnTo>
                    <a:lnTo>
                      <a:pt x="64449" y="442102"/>
                    </a:lnTo>
                    <a:cubicBezTo>
                      <a:pt x="37323" y="401950"/>
                      <a:pt x="17721" y="356296"/>
                      <a:pt x="7667" y="307164"/>
                    </a:cubicBezTo>
                    <a:lnTo>
                      <a:pt x="0" y="231111"/>
                    </a:lnTo>
                    <a:lnTo>
                      <a:pt x="7667" y="155057"/>
                    </a:lnTo>
                    <a:cubicBezTo>
                      <a:pt x="17721" y="105925"/>
                      <a:pt x="37323" y="60271"/>
                      <a:pt x="64449" y="20119"/>
                    </a:cubicBezTo>
                    <a:lnTo>
                      <a:pt x="81049" y="0"/>
                    </a:ln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F923B00-AC3E-7C52-EB7F-68A6FFCE7576}"/>
                  </a:ext>
                </a:extLst>
              </p:cNvPr>
              <p:cNvSpPr/>
              <p:nvPr/>
            </p:nvSpPr>
            <p:spPr>
              <a:xfrm>
                <a:off x="1213163" y="801912"/>
                <a:ext cx="3184667" cy="754744"/>
              </a:xfrm>
              <a:custGeom>
                <a:avLst/>
                <a:gdLst>
                  <a:gd name="connsiteX0" fmla="*/ 296323 w 3184667"/>
                  <a:gd name="connsiteY0" fmla="*/ 0 h 754744"/>
                  <a:gd name="connsiteX1" fmla="*/ 2807295 w 3184667"/>
                  <a:gd name="connsiteY1" fmla="*/ 0 h 754744"/>
                  <a:gd name="connsiteX2" fmla="*/ 3184667 w 3184667"/>
                  <a:gd name="connsiteY2" fmla="*/ 377372 h 754744"/>
                  <a:gd name="connsiteX3" fmla="*/ 3184666 w 3184667"/>
                  <a:gd name="connsiteY3" fmla="*/ 377372 h 754744"/>
                  <a:gd name="connsiteX4" fmla="*/ 2807294 w 3184667"/>
                  <a:gd name="connsiteY4" fmla="*/ 754744 h 754744"/>
                  <a:gd name="connsiteX5" fmla="*/ 296323 w 3184667"/>
                  <a:gd name="connsiteY5" fmla="*/ 754743 h 754744"/>
                  <a:gd name="connsiteX6" fmla="*/ 29481 w 3184667"/>
                  <a:gd name="connsiteY6" fmla="*/ 644213 h 754744"/>
                  <a:gd name="connsiteX7" fmla="*/ 0 w 3184667"/>
                  <a:gd name="connsiteY7" fmla="*/ 608482 h 754744"/>
                  <a:gd name="connsiteX8" fmla="*/ 13798 w 3184667"/>
                  <a:gd name="connsiteY8" fmla="*/ 588363 h 754744"/>
                  <a:gd name="connsiteX9" fmla="*/ 67373 w 3184667"/>
                  <a:gd name="connsiteY9" fmla="*/ 377371 h 754744"/>
                  <a:gd name="connsiteX10" fmla="*/ 13798 w 3184667"/>
                  <a:gd name="connsiteY10" fmla="*/ 166379 h 754744"/>
                  <a:gd name="connsiteX11" fmla="*/ 0 w 3184667"/>
                  <a:gd name="connsiteY11" fmla="*/ 146261 h 754744"/>
                  <a:gd name="connsiteX12" fmla="*/ 29481 w 3184667"/>
                  <a:gd name="connsiteY12" fmla="*/ 110530 h 754744"/>
                  <a:gd name="connsiteX13" fmla="*/ 296323 w 3184667"/>
                  <a:gd name="connsiteY13" fmla="*/ 0 h 7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4667" h="754744">
                    <a:moveTo>
                      <a:pt x="296323" y="0"/>
                    </a:moveTo>
                    <a:lnTo>
                      <a:pt x="2807295" y="0"/>
                    </a:lnTo>
                    <a:cubicBezTo>
                      <a:pt x="3015712" y="0"/>
                      <a:pt x="3184667" y="168955"/>
                      <a:pt x="3184667" y="377372"/>
                    </a:cubicBezTo>
                    <a:lnTo>
                      <a:pt x="3184666" y="377372"/>
                    </a:lnTo>
                    <a:cubicBezTo>
                      <a:pt x="3184666" y="585789"/>
                      <a:pt x="3015711" y="754744"/>
                      <a:pt x="2807294" y="754744"/>
                    </a:cubicBezTo>
                    <a:lnTo>
                      <a:pt x="296323" y="754743"/>
                    </a:lnTo>
                    <a:cubicBezTo>
                      <a:pt x="192115" y="754743"/>
                      <a:pt x="97772" y="712504"/>
                      <a:pt x="29481" y="644213"/>
                    </a:cubicBezTo>
                    <a:lnTo>
                      <a:pt x="0" y="608482"/>
                    </a:lnTo>
                    <a:lnTo>
                      <a:pt x="13798" y="588363"/>
                    </a:lnTo>
                    <a:cubicBezTo>
                      <a:pt x="47623" y="528135"/>
                      <a:pt x="67373" y="455528"/>
                      <a:pt x="67373" y="377371"/>
                    </a:cubicBezTo>
                    <a:cubicBezTo>
                      <a:pt x="67373" y="299215"/>
                      <a:pt x="47623" y="226608"/>
                      <a:pt x="13798" y="166379"/>
                    </a:cubicBezTo>
                    <a:lnTo>
                      <a:pt x="0" y="146261"/>
                    </a:lnTo>
                    <a:lnTo>
                      <a:pt x="29481" y="110530"/>
                    </a:lnTo>
                    <a:cubicBezTo>
                      <a:pt x="97772" y="42239"/>
                      <a:pt x="192115" y="0"/>
                      <a:pt x="2963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F1C872A-6232-3211-DBDB-98140CA32979}"/>
                </a:ext>
              </a:extLst>
            </p:cNvPr>
            <p:cNvSpPr txBox="1"/>
            <p:nvPr/>
          </p:nvSpPr>
          <p:spPr>
            <a:xfrm>
              <a:off x="8422666" y="861086"/>
              <a:ext cx="27843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Slightly fewer firms cite </a:t>
              </a:r>
              <a: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interest rates </a:t>
              </a: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 a concern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26F44D1-864A-1037-9F51-DF5596B0FAE1}"/>
              </a:ext>
            </a:extLst>
          </p:cNvPr>
          <p:cNvGrpSpPr/>
          <p:nvPr/>
        </p:nvGrpSpPr>
        <p:grpSpPr>
          <a:xfrm>
            <a:off x="6992844" y="4537793"/>
            <a:ext cx="3265716" cy="754744"/>
            <a:chOff x="7805406" y="2396643"/>
            <a:chExt cx="3265716" cy="75474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919C19B-6394-0F43-B3F6-33942AC852B4}"/>
                </a:ext>
              </a:extLst>
            </p:cNvPr>
            <p:cNvGrpSpPr/>
            <p:nvPr/>
          </p:nvGrpSpPr>
          <p:grpSpPr>
            <a:xfrm flipH="1">
              <a:off x="7805406" y="2396643"/>
              <a:ext cx="3265716" cy="754744"/>
              <a:chOff x="1132114" y="801912"/>
              <a:chExt cx="3265716" cy="754744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67CCB56-E79B-FF2C-85E3-FA37ABB09240}"/>
                  </a:ext>
                </a:extLst>
              </p:cNvPr>
              <p:cNvSpPr/>
              <p:nvPr/>
            </p:nvSpPr>
            <p:spPr>
              <a:xfrm>
                <a:off x="1132114" y="948174"/>
                <a:ext cx="148422" cy="462221"/>
              </a:xfrm>
              <a:custGeom>
                <a:avLst/>
                <a:gdLst>
                  <a:gd name="connsiteX0" fmla="*/ 81049 w 148422"/>
                  <a:gd name="connsiteY0" fmla="*/ 0 h 462221"/>
                  <a:gd name="connsiteX1" fmla="*/ 94847 w 148422"/>
                  <a:gd name="connsiteY1" fmla="*/ 20118 h 462221"/>
                  <a:gd name="connsiteX2" fmla="*/ 148422 w 148422"/>
                  <a:gd name="connsiteY2" fmla="*/ 231110 h 462221"/>
                  <a:gd name="connsiteX3" fmla="*/ 94847 w 148422"/>
                  <a:gd name="connsiteY3" fmla="*/ 442102 h 462221"/>
                  <a:gd name="connsiteX4" fmla="*/ 81049 w 148422"/>
                  <a:gd name="connsiteY4" fmla="*/ 462221 h 462221"/>
                  <a:gd name="connsiteX5" fmla="*/ 64449 w 148422"/>
                  <a:gd name="connsiteY5" fmla="*/ 442102 h 462221"/>
                  <a:gd name="connsiteX6" fmla="*/ 7667 w 148422"/>
                  <a:gd name="connsiteY6" fmla="*/ 307164 h 462221"/>
                  <a:gd name="connsiteX7" fmla="*/ 0 w 148422"/>
                  <a:gd name="connsiteY7" fmla="*/ 231111 h 462221"/>
                  <a:gd name="connsiteX8" fmla="*/ 7667 w 148422"/>
                  <a:gd name="connsiteY8" fmla="*/ 155057 h 462221"/>
                  <a:gd name="connsiteX9" fmla="*/ 64449 w 148422"/>
                  <a:gd name="connsiteY9" fmla="*/ 20119 h 462221"/>
                  <a:gd name="connsiteX10" fmla="*/ 81049 w 148422"/>
                  <a:gd name="connsiteY10" fmla="*/ 0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422" h="462221">
                    <a:moveTo>
                      <a:pt x="81049" y="0"/>
                    </a:moveTo>
                    <a:lnTo>
                      <a:pt x="94847" y="20118"/>
                    </a:lnTo>
                    <a:cubicBezTo>
                      <a:pt x="128672" y="80347"/>
                      <a:pt x="148422" y="152954"/>
                      <a:pt x="148422" y="231110"/>
                    </a:cubicBezTo>
                    <a:cubicBezTo>
                      <a:pt x="148422" y="309267"/>
                      <a:pt x="128672" y="381874"/>
                      <a:pt x="94847" y="442102"/>
                    </a:cubicBezTo>
                    <a:lnTo>
                      <a:pt x="81049" y="462221"/>
                    </a:lnTo>
                    <a:lnTo>
                      <a:pt x="64449" y="442102"/>
                    </a:lnTo>
                    <a:cubicBezTo>
                      <a:pt x="37323" y="401950"/>
                      <a:pt x="17721" y="356296"/>
                      <a:pt x="7667" y="307164"/>
                    </a:cubicBezTo>
                    <a:lnTo>
                      <a:pt x="0" y="231111"/>
                    </a:lnTo>
                    <a:lnTo>
                      <a:pt x="7667" y="155057"/>
                    </a:lnTo>
                    <a:cubicBezTo>
                      <a:pt x="17721" y="105925"/>
                      <a:pt x="37323" y="60271"/>
                      <a:pt x="64449" y="20119"/>
                    </a:cubicBezTo>
                    <a:lnTo>
                      <a:pt x="81049" y="0"/>
                    </a:ln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19E038C-9EB6-2BC3-FA46-3C87BC833461}"/>
                  </a:ext>
                </a:extLst>
              </p:cNvPr>
              <p:cNvSpPr/>
              <p:nvPr/>
            </p:nvSpPr>
            <p:spPr>
              <a:xfrm>
                <a:off x="1213163" y="801912"/>
                <a:ext cx="3184667" cy="754744"/>
              </a:xfrm>
              <a:custGeom>
                <a:avLst/>
                <a:gdLst>
                  <a:gd name="connsiteX0" fmla="*/ 296323 w 3184667"/>
                  <a:gd name="connsiteY0" fmla="*/ 0 h 754744"/>
                  <a:gd name="connsiteX1" fmla="*/ 2807295 w 3184667"/>
                  <a:gd name="connsiteY1" fmla="*/ 0 h 754744"/>
                  <a:gd name="connsiteX2" fmla="*/ 3184667 w 3184667"/>
                  <a:gd name="connsiteY2" fmla="*/ 377372 h 754744"/>
                  <a:gd name="connsiteX3" fmla="*/ 3184666 w 3184667"/>
                  <a:gd name="connsiteY3" fmla="*/ 377372 h 754744"/>
                  <a:gd name="connsiteX4" fmla="*/ 2807294 w 3184667"/>
                  <a:gd name="connsiteY4" fmla="*/ 754744 h 754744"/>
                  <a:gd name="connsiteX5" fmla="*/ 296323 w 3184667"/>
                  <a:gd name="connsiteY5" fmla="*/ 754743 h 754744"/>
                  <a:gd name="connsiteX6" fmla="*/ 29481 w 3184667"/>
                  <a:gd name="connsiteY6" fmla="*/ 644213 h 754744"/>
                  <a:gd name="connsiteX7" fmla="*/ 0 w 3184667"/>
                  <a:gd name="connsiteY7" fmla="*/ 608482 h 754744"/>
                  <a:gd name="connsiteX8" fmla="*/ 13798 w 3184667"/>
                  <a:gd name="connsiteY8" fmla="*/ 588363 h 754744"/>
                  <a:gd name="connsiteX9" fmla="*/ 67373 w 3184667"/>
                  <a:gd name="connsiteY9" fmla="*/ 377371 h 754744"/>
                  <a:gd name="connsiteX10" fmla="*/ 13798 w 3184667"/>
                  <a:gd name="connsiteY10" fmla="*/ 166379 h 754744"/>
                  <a:gd name="connsiteX11" fmla="*/ 0 w 3184667"/>
                  <a:gd name="connsiteY11" fmla="*/ 146261 h 754744"/>
                  <a:gd name="connsiteX12" fmla="*/ 29481 w 3184667"/>
                  <a:gd name="connsiteY12" fmla="*/ 110530 h 754744"/>
                  <a:gd name="connsiteX13" fmla="*/ 296323 w 3184667"/>
                  <a:gd name="connsiteY13" fmla="*/ 0 h 7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4667" h="754744">
                    <a:moveTo>
                      <a:pt x="296323" y="0"/>
                    </a:moveTo>
                    <a:lnTo>
                      <a:pt x="2807295" y="0"/>
                    </a:lnTo>
                    <a:cubicBezTo>
                      <a:pt x="3015712" y="0"/>
                      <a:pt x="3184667" y="168955"/>
                      <a:pt x="3184667" y="377372"/>
                    </a:cubicBezTo>
                    <a:lnTo>
                      <a:pt x="3184666" y="377372"/>
                    </a:lnTo>
                    <a:cubicBezTo>
                      <a:pt x="3184666" y="585789"/>
                      <a:pt x="3015711" y="754744"/>
                      <a:pt x="2807294" y="754744"/>
                    </a:cubicBezTo>
                    <a:lnTo>
                      <a:pt x="296323" y="754743"/>
                    </a:lnTo>
                    <a:cubicBezTo>
                      <a:pt x="192115" y="754743"/>
                      <a:pt x="97772" y="712504"/>
                      <a:pt x="29481" y="644213"/>
                    </a:cubicBezTo>
                    <a:lnTo>
                      <a:pt x="0" y="608482"/>
                    </a:lnTo>
                    <a:lnTo>
                      <a:pt x="13798" y="588363"/>
                    </a:lnTo>
                    <a:cubicBezTo>
                      <a:pt x="47623" y="528135"/>
                      <a:pt x="67373" y="455528"/>
                      <a:pt x="67373" y="377371"/>
                    </a:cubicBezTo>
                    <a:cubicBezTo>
                      <a:pt x="67373" y="299215"/>
                      <a:pt x="47623" y="226608"/>
                      <a:pt x="13798" y="166379"/>
                    </a:cubicBezTo>
                    <a:lnTo>
                      <a:pt x="0" y="146261"/>
                    </a:lnTo>
                    <a:lnTo>
                      <a:pt x="29481" y="110530"/>
                    </a:lnTo>
                    <a:cubicBezTo>
                      <a:pt x="97772" y="42239"/>
                      <a:pt x="192115" y="0"/>
                      <a:pt x="2963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AC2DC6-95A8-A771-0CCA-40BF6A2E51E8}"/>
                </a:ext>
              </a:extLst>
            </p:cNvPr>
            <p:cNvSpPr txBox="1"/>
            <p:nvPr/>
          </p:nvSpPr>
          <p:spPr>
            <a:xfrm>
              <a:off x="8441485" y="2482104"/>
              <a:ext cx="2393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Hospitality sector in recession conditions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6269F45-AFEA-A9F6-7DA5-9C8787EA54DC}"/>
              </a:ext>
            </a:extLst>
          </p:cNvPr>
          <p:cNvGrpSpPr/>
          <p:nvPr/>
        </p:nvGrpSpPr>
        <p:grpSpPr>
          <a:xfrm>
            <a:off x="6287332" y="2591143"/>
            <a:ext cx="1384056" cy="1273580"/>
            <a:chOff x="7226894" y="449993"/>
            <a:chExt cx="1384056" cy="127358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35F2A7F-F433-EFC2-F784-9306966D9993}"/>
                </a:ext>
              </a:extLst>
            </p:cNvPr>
            <p:cNvGrpSpPr/>
            <p:nvPr/>
          </p:nvGrpSpPr>
          <p:grpSpPr>
            <a:xfrm flipH="1">
              <a:off x="7226894" y="449993"/>
              <a:ext cx="1384056" cy="1273580"/>
              <a:chOff x="3558061" y="449993"/>
              <a:chExt cx="1384056" cy="1273580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EBCED30-9969-9E59-34F9-2217B6031D2D}"/>
                  </a:ext>
                </a:extLst>
              </p:cNvPr>
              <p:cNvSpPr/>
              <p:nvPr/>
            </p:nvSpPr>
            <p:spPr>
              <a:xfrm rot="16200000">
                <a:off x="3705802" y="487259"/>
                <a:ext cx="1088573" cy="1384056"/>
              </a:xfrm>
              <a:custGeom>
                <a:avLst/>
                <a:gdLst>
                  <a:gd name="connsiteX0" fmla="*/ 1088573 w 1088573"/>
                  <a:gd name="connsiteY0" fmla="*/ 839770 h 1384056"/>
                  <a:gd name="connsiteX1" fmla="*/ 544286 w 1088573"/>
                  <a:gd name="connsiteY1" fmla="*/ 1384056 h 1384056"/>
                  <a:gd name="connsiteX2" fmla="*/ 0 w 1088573"/>
                  <a:gd name="connsiteY2" fmla="*/ 839770 h 1384056"/>
                  <a:gd name="connsiteX3" fmla="*/ 332426 w 1088573"/>
                  <a:gd name="connsiteY3" fmla="*/ 338256 h 1384056"/>
                  <a:gd name="connsiteX4" fmla="*/ 431255 w 1088573"/>
                  <a:gd name="connsiteY4" fmla="*/ 307578 h 1384056"/>
                  <a:gd name="connsiteX5" fmla="*/ 544288 w 1088573"/>
                  <a:gd name="connsiteY5" fmla="*/ 0 h 1384056"/>
                  <a:gd name="connsiteX6" fmla="*/ 657322 w 1088573"/>
                  <a:gd name="connsiteY6" fmla="*/ 307579 h 1384056"/>
                  <a:gd name="connsiteX7" fmla="*/ 756147 w 1088573"/>
                  <a:gd name="connsiteY7" fmla="*/ 338256 h 1384056"/>
                  <a:gd name="connsiteX8" fmla="*/ 1088573 w 1088573"/>
                  <a:gd name="connsiteY8" fmla="*/ 839770 h 138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573" h="1384056">
                    <a:moveTo>
                      <a:pt x="1088573" y="839770"/>
                    </a:moveTo>
                    <a:cubicBezTo>
                      <a:pt x="1088572" y="1140371"/>
                      <a:pt x="844887" y="1384056"/>
                      <a:pt x="544286" y="1384056"/>
                    </a:cubicBezTo>
                    <a:cubicBezTo>
                      <a:pt x="243685" y="1384056"/>
                      <a:pt x="0" y="1140371"/>
                      <a:pt x="0" y="839770"/>
                    </a:cubicBezTo>
                    <a:cubicBezTo>
                      <a:pt x="0" y="614319"/>
                      <a:pt x="137073" y="420884"/>
                      <a:pt x="332426" y="338256"/>
                    </a:cubicBezTo>
                    <a:lnTo>
                      <a:pt x="431255" y="307578"/>
                    </a:lnTo>
                    <a:lnTo>
                      <a:pt x="544288" y="0"/>
                    </a:lnTo>
                    <a:lnTo>
                      <a:pt x="657322" y="307579"/>
                    </a:lnTo>
                    <a:lnTo>
                      <a:pt x="756147" y="338256"/>
                    </a:lnTo>
                    <a:cubicBezTo>
                      <a:pt x="951500" y="420884"/>
                      <a:pt x="1088573" y="614319"/>
                      <a:pt x="1088573" y="839770"/>
                    </a:cubicBez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21D78AD-B253-5DA1-B46F-84813B9D162C}"/>
                  </a:ext>
                </a:extLst>
              </p:cNvPr>
              <p:cNvSpPr/>
              <p:nvPr/>
            </p:nvSpPr>
            <p:spPr>
              <a:xfrm rot="2040172">
                <a:off x="3746969" y="449993"/>
                <a:ext cx="730916" cy="1088683"/>
              </a:xfrm>
              <a:custGeom>
                <a:avLst/>
                <a:gdLst>
                  <a:gd name="connsiteX0" fmla="*/ 391794 w 730916"/>
                  <a:gd name="connsiteY0" fmla="*/ 93123 h 1088683"/>
                  <a:gd name="connsiteX1" fmla="*/ 696059 w 730916"/>
                  <a:gd name="connsiteY1" fmla="*/ 1 h 1088683"/>
                  <a:gd name="connsiteX2" fmla="*/ 730916 w 730916"/>
                  <a:gd name="connsiteY2" fmla="*/ 3371 h 1088683"/>
                  <a:gd name="connsiteX3" fmla="*/ 730916 w 730916"/>
                  <a:gd name="connsiteY3" fmla="*/ 1086193 h 1088683"/>
                  <a:gd name="connsiteX4" fmla="*/ 696297 w 730916"/>
                  <a:gd name="connsiteY4" fmla="*/ 1088683 h 1088683"/>
                  <a:gd name="connsiteX5" fmla="*/ 398898 w 730916"/>
                  <a:gd name="connsiteY5" fmla="*/ 1000440 h 1088683"/>
                  <a:gd name="connsiteX6" fmla="*/ 318197 w 730916"/>
                  <a:gd name="connsiteY6" fmla="*/ 935666 h 1088683"/>
                  <a:gd name="connsiteX7" fmla="*/ 0 w 730916"/>
                  <a:gd name="connsiteY7" fmla="*/ 1013969 h 1088683"/>
                  <a:gd name="connsiteX8" fmla="*/ 191773 w 730916"/>
                  <a:gd name="connsiteY8" fmla="*/ 748254 h 1088683"/>
                  <a:gd name="connsiteX9" fmla="*/ 161938 w 730916"/>
                  <a:gd name="connsiteY9" fmla="*/ 649171 h 1088683"/>
                  <a:gd name="connsiteX10" fmla="*/ 391794 w 730916"/>
                  <a:gd name="connsiteY10" fmla="*/ 93123 h 108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916" h="1088683">
                    <a:moveTo>
                      <a:pt x="391794" y="93123"/>
                    </a:moveTo>
                    <a:cubicBezTo>
                      <a:pt x="485245" y="30084"/>
                      <a:pt x="591224" y="-71"/>
                      <a:pt x="696059" y="1"/>
                    </a:cubicBezTo>
                    <a:lnTo>
                      <a:pt x="730916" y="3371"/>
                    </a:lnTo>
                    <a:lnTo>
                      <a:pt x="730916" y="1086193"/>
                    </a:lnTo>
                    <a:lnTo>
                      <a:pt x="696297" y="1088683"/>
                    </a:lnTo>
                    <a:cubicBezTo>
                      <a:pt x="591462" y="1088611"/>
                      <a:pt x="487771" y="1058311"/>
                      <a:pt x="398898" y="1000440"/>
                    </a:cubicBezTo>
                    <a:lnTo>
                      <a:pt x="318197" y="935666"/>
                    </a:lnTo>
                    <a:lnTo>
                      <a:pt x="0" y="1013969"/>
                    </a:lnTo>
                    <a:lnTo>
                      <a:pt x="191773" y="748254"/>
                    </a:lnTo>
                    <a:lnTo>
                      <a:pt x="161938" y="649171"/>
                    </a:lnTo>
                    <a:cubicBezTo>
                      <a:pt x="121190" y="441013"/>
                      <a:pt x="204893" y="219203"/>
                      <a:pt x="391794" y="9312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4" name="Graphic 73" descr="Bank with solid fill">
              <a:extLst>
                <a:ext uri="{FF2B5EF4-FFF2-40B4-BE49-F238E27FC236}">
                  <a16:creationId xmlns:a16="http://schemas.microsoft.com/office/drawing/2014/main" id="{6B39CADC-D3D0-133B-CEE4-A11CC5C1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502698" y="887542"/>
              <a:ext cx="548640" cy="548640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154B6AD-2A6A-7837-0649-FAE64B327095}"/>
              </a:ext>
            </a:extLst>
          </p:cNvPr>
          <p:cNvGrpSpPr/>
          <p:nvPr/>
        </p:nvGrpSpPr>
        <p:grpSpPr>
          <a:xfrm>
            <a:off x="6287332" y="4185874"/>
            <a:ext cx="1384056" cy="1273580"/>
            <a:chOff x="7226894" y="2044724"/>
            <a:chExt cx="1384056" cy="127358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B752F71-0924-AEC3-6303-90E3965DF85E}"/>
                </a:ext>
              </a:extLst>
            </p:cNvPr>
            <p:cNvGrpSpPr/>
            <p:nvPr/>
          </p:nvGrpSpPr>
          <p:grpSpPr>
            <a:xfrm flipH="1">
              <a:off x="7226894" y="2044724"/>
              <a:ext cx="1384056" cy="1273580"/>
              <a:chOff x="3558061" y="449993"/>
              <a:chExt cx="1384056" cy="1273580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488EA93-8A70-3E1D-BC27-C21D04FE0F96}"/>
                  </a:ext>
                </a:extLst>
              </p:cNvPr>
              <p:cNvSpPr/>
              <p:nvPr/>
            </p:nvSpPr>
            <p:spPr>
              <a:xfrm rot="16200000">
                <a:off x="3705802" y="487259"/>
                <a:ext cx="1088573" cy="1384056"/>
              </a:xfrm>
              <a:custGeom>
                <a:avLst/>
                <a:gdLst>
                  <a:gd name="connsiteX0" fmla="*/ 1088573 w 1088573"/>
                  <a:gd name="connsiteY0" fmla="*/ 839770 h 1384056"/>
                  <a:gd name="connsiteX1" fmla="*/ 544286 w 1088573"/>
                  <a:gd name="connsiteY1" fmla="*/ 1384056 h 1384056"/>
                  <a:gd name="connsiteX2" fmla="*/ 0 w 1088573"/>
                  <a:gd name="connsiteY2" fmla="*/ 839770 h 1384056"/>
                  <a:gd name="connsiteX3" fmla="*/ 332426 w 1088573"/>
                  <a:gd name="connsiteY3" fmla="*/ 338256 h 1384056"/>
                  <a:gd name="connsiteX4" fmla="*/ 431255 w 1088573"/>
                  <a:gd name="connsiteY4" fmla="*/ 307578 h 1384056"/>
                  <a:gd name="connsiteX5" fmla="*/ 544288 w 1088573"/>
                  <a:gd name="connsiteY5" fmla="*/ 0 h 1384056"/>
                  <a:gd name="connsiteX6" fmla="*/ 657322 w 1088573"/>
                  <a:gd name="connsiteY6" fmla="*/ 307579 h 1384056"/>
                  <a:gd name="connsiteX7" fmla="*/ 756147 w 1088573"/>
                  <a:gd name="connsiteY7" fmla="*/ 338256 h 1384056"/>
                  <a:gd name="connsiteX8" fmla="*/ 1088573 w 1088573"/>
                  <a:gd name="connsiteY8" fmla="*/ 839770 h 138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573" h="1384056">
                    <a:moveTo>
                      <a:pt x="1088573" y="839770"/>
                    </a:moveTo>
                    <a:cubicBezTo>
                      <a:pt x="1088572" y="1140371"/>
                      <a:pt x="844887" y="1384056"/>
                      <a:pt x="544286" y="1384056"/>
                    </a:cubicBezTo>
                    <a:cubicBezTo>
                      <a:pt x="243685" y="1384056"/>
                      <a:pt x="0" y="1140371"/>
                      <a:pt x="0" y="839770"/>
                    </a:cubicBezTo>
                    <a:cubicBezTo>
                      <a:pt x="0" y="614319"/>
                      <a:pt x="137073" y="420884"/>
                      <a:pt x="332426" y="338256"/>
                    </a:cubicBezTo>
                    <a:lnTo>
                      <a:pt x="431255" y="307578"/>
                    </a:lnTo>
                    <a:lnTo>
                      <a:pt x="544288" y="0"/>
                    </a:lnTo>
                    <a:lnTo>
                      <a:pt x="657322" y="307579"/>
                    </a:lnTo>
                    <a:lnTo>
                      <a:pt x="756147" y="338256"/>
                    </a:lnTo>
                    <a:cubicBezTo>
                      <a:pt x="951500" y="420884"/>
                      <a:pt x="1088573" y="614319"/>
                      <a:pt x="1088573" y="839770"/>
                    </a:cubicBez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05A7018-768B-DF99-F319-51982893046A}"/>
                  </a:ext>
                </a:extLst>
              </p:cNvPr>
              <p:cNvSpPr/>
              <p:nvPr/>
            </p:nvSpPr>
            <p:spPr>
              <a:xfrm rot="2040172">
                <a:off x="3746969" y="449993"/>
                <a:ext cx="730916" cy="1088683"/>
              </a:xfrm>
              <a:custGeom>
                <a:avLst/>
                <a:gdLst>
                  <a:gd name="connsiteX0" fmla="*/ 391794 w 730916"/>
                  <a:gd name="connsiteY0" fmla="*/ 93123 h 1088683"/>
                  <a:gd name="connsiteX1" fmla="*/ 696059 w 730916"/>
                  <a:gd name="connsiteY1" fmla="*/ 1 h 1088683"/>
                  <a:gd name="connsiteX2" fmla="*/ 730916 w 730916"/>
                  <a:gd name="connsiteY2" fmla="*/ 3371 h 1088683"/>
                  <a:gd name="connsiteX3" fmla="*/ 730916 w 730916"/>
                  <a:gd name="connsiteY3" fmla="*/ 1086193 h 1088683"/>
                  <a:gd name="connsiteX4" fmla="*/ 696297 w 730916"/>
                  <a:gd name="connsiteY4" fmla="*/ 1088683 h 1088683"/>
                  <a:gd name="connsiteX5" fmla="*/ 398898 w 730916"/>
                  <a:gd name="connsiteY5" fmla="*/ 1000440 h 1088683"/>
                  <a:gd name="connsiteX6" fmla="*/ 318197 w 730916"/>
                  <a:gd name="connsiteY6" fmla="*/ 935666 h 1088683"/>
                  <a:gd name="connsiteX7" fmla="*/ 0 w 730916"/>
                  <a:gd name="connsiteY7" fmla="*/ 1013969 h 1088683"/>
                  <a:gd name="connsiteX8" fmla="*/ 191773 w 730916"/>
                  <a:gd name="connsiteY8" fmla="*/ 748254 h 1088683"/>
                  <a:gd name="connsiteX9" fmla="*/ 161938 w 730916"/>
                  <a:gd name="connsiteY9" fmla="*/ 649171 h 1088683"/>
                  <a:gd name="connsiteX10" fmla="*/ 391794 w 730916"/>
                  <a:gd name="connsiteY10" fmla="*/ 93123 h 108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916" h="1088683">
                    <a:moveTo>
                      <a:pt x="391794" y="93123"/>
                    </a:moveTo>
                    <a:cubicBezTo>
                      <a:pt x="485245" y="30084"/>
                      <a:pt x="591224" y="-71"/>
                      <a:pt x="696059" y="1"/>
                    </a:cubicBezTo>
                    <a:lnTo>
                      <a:pt x="730916" y="3371"/>
                    </a:lnTo>
                    <a:lnTo>
                      <a:pt x="730916" y="1086193"/>
                    </a:lnTo>
                    <a:lnTo>
                      <a:pt x="696297" y="1088683"/>
                    </a:lnTo>
                    <a:cubicBezTo>
                      <a:pt x="591462" y="1088611"/>
                      <a:pt x="487771" y="1058311"/>
                      <a:pt x="398898" y="1000440"/>
                    </a:cubicBezTo>
                    <a:lnTo>
                      <a:pt x="318197" y="935666"/>
                    </a:lnTo>
                    <a:lnTo>
                      <a:pt x="0" y="1013969"/>
                    </a:lnTo>
                    <a:lnTo>
                      <a:pt x="191773" y="748254"/>
                    </a:lnTo>
                    <a:lnTo>
                      <a:pt x="161938" y="649171"/>
                    </a:lnTo>
                    <a:cubicBezTo>
                      <a:pt x="121190" y="441013"/>
                      <a:pt x="204893" y="219203"/>
                      <a:pt x="391794" y="9312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9" name="Graphic 78" descr="Hotel Bell with solid fill">
              <a:extLst>
                <a:ext uri="{FF2B5EF4-FFF2-40B4-BE49-F238E27FC236}">
                  <a16:creationId xmlns:a16="http://schemas.microsoft.com/office/drawing/2014/main" id="{3B38DBDF-F7B9-2AB4-224F-97659BA3F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496782" y="2508258"/>
              <a:ext cx="548640" cy="54864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7C5DECB-22B2-E809-5ED6-5D1340BC6915}"/>
              </a:ext>
            </a:extLst>
          </p:cNvPr>
          <p:cNvGrpSpPr/>
          <p:nvPr/>
        </p:nvGrpSpPr>
        <p:grpSpPr>
          <a:xfrm>
            <a:off x="2288169" y="1127566"/>
            <a:ext cx="6593336" cy="969516"/>
            <a:chOff x="7805406" y="801912"/>
            <a:chExt cx="3265716" cy="754744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A282A38-5C82-5BA5-89D8-011921C4DD9F}"/>
                </a:ext>
              </a:extLst>
            </p:cNvPr>
            <p:cNvGrpSpPr/>
            <p:nvPr/>
          </p:nvGrpSpPr>
          <p:grpSpPr>
            <a:xfrm flipH="1">
              <a:off x="7805406" y="801912"/>
              <a:ext cx="3265716" cy="754744"/>
              <a:chOff x="1132114" y="801912"/>
              <a:chExt cx="3265716" cy="754744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4D0C755-13FD-1C37-08D9-11AC2DD9FFBD}"/>
                  </a:ext>
                </a:extLst>
              </p:cNvPr>
              <p:cNvSpPr/>
              <p:nvPr/>
            </p:nvSpPr>
            <p:spPr>
              <a:xfrm>
                <a:off x="1132114" y="948174"/>
                <a:ext cx="148422" cy="462221"/>
              </a:xfrm>
              <a:custGeom>
                <a:avLst/>
                <a:gdLst>
                  <a:gd name="connsiteX0" fmla="*/ 81049 w 148422"/>
                  <a:gd name="connsiteY0" fmla="*/ 0 h 462221"/>
                  <a:gd name="connsiteX1" fmla="*/ 94847 w 148422"/>
                  <a:gd name="connsiteY1" fmla="*/ 20118 h 462221"/>
                  <a:gd name="connsiteX2" fmla="*/ 148422 w 148422"/>
                  <a:gd name="connsiteY2" fmla="*/ 231110 h 462221"/>
                  <a:gd name="connsiteX3" fmla="*/ 94847 w 148422"/>
                  <a:gd name="connsiteY3" fmla="*/ 442102 h 462221"/>
                  <a:gd name="connsiteX4" fmla="*/ 81049 w 148422"/>
                  <a:gd name="connsiteY4" fmla="*/ 462221 h 462221"/>
                  <a:gd name="connsiteX5" fmla="*/ 64449 w 148422"/>
                  <a:gd name="connsiteY5" fmla="*/ 442102 h 462221"/>
                  <a:gd name="connsiteX6" fmla="*/ 7667 w 148422"/>
                  <a:gd name="connsiteY6" fmla="*/ 307164 h 462221"/>
                  <a:gd name="connsiteX7" fmla="*/ 0 w 148422"/>
                  <a:gd name="connsiteY7" fmla="*/ 231111 h 462221"/>
                  <a:gd name="connsiteX8" fmla="*/ 7667 w 148422"/>
                  <a:gd name="connsiteY8" fmla="*/ 155057 h 462221"/>
                  <a:gd name="connsiteX9" fmla="*/ 64449 w 148422"/>
                  <a:gd name="connsiteY9" fmla="*/ 20119 h 462221"/>
                  <a:gd name="connsiteX10" fmla="*/ 81049 w 148422"/>
                  <a:gd name="connsiteY10" fmla="*/ 0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422" h="462221">
                    <a:moveTo>
                      <a:pt x="81049" y="0"/>
                    </a:moveTo>
                    <a:lnTo>
                      <a:pt x="94847" y="20118"/>
                    </a:lnTo>
                    <a:cubicBezTo>
                      <a:pt x="128672" y="80347"/>
                      <a:pt x="148422" y="152954"/>
                      <a:pt x="148422" y="231110"/>
                    </a:cubicBezTo>
                    <a:cubicBezTo>
                      <a:pt x="148422" y="309267"/>
                      <a:pt x="128672" y="381874"/>
                      <a:pt x="94847" y="442102"/>
                    </a:cubicBezTo>
                    <a:lnTo>
                      <a:pt x="81049" y="462221"/>
                    </a:lnTo>
                    <a:lnTo>
                      <a:pt x="64449" y="442102"/>
                    </a:lnTo>
                    <a:cubicBezTo>
                      <a:pt x="37323" y="401950"/>
                      <a:pt x="17721" y="356296"/>
                      <a:pt x="7667" y="307164"/>
                    </a:cubicBezTo>
                    <a:lnTo>
                      <a:pt x="0" y="231111"/>
                    </a:lnTo>
                    <a:lnTo>
                      <a:pt x="7667" y="155057"/>
                    </a:lnTo>
                    <a:cubicBezTo>
                      <a:pt x="17721" y="105925"/>
                      <a:pt x="37323" y="60271"/>
                      <a:pt x="64449" y="20119"/>
                    </a:cubicBezTo>
                    <a:lnTo>
                      <a:pt x="8104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A0006A2-098F-5EC0-A193-EB97A0DDDF31}"/>
                  </a:ext>
                </a:extLst>
              </p:cNvPr>
              <p:cNvSpPr/>
              <p:nvPr/>
            </p:nvSpPr>
            <p:spPr>
              <a:xfrm>
                <a:off x="1213163" y="801912"/>
                <a:ext cx="3184667" cy="754744"/>
              </a:xfrm>
              <a:custGeom>
                <a:avLst/>
                <a:gdLst>
                  <a:gd name="connsiteX0" fmla="*/ 296323 w 3184667"/>
                  <a:gd name="connsiteY0" fmla="*/ 0 h 754744"/>
                  <a:gd name="connsiteX1" fmla="*/ 2807295 w 3184667"/>
                  <a:gd name="connsiteY1" fmla="*/ 0 h 754744"/>
                  <a:gd name="connsiteX2" fmla="*/ 3184667 w 3184667"/>
                  <a:gd name="connsiteY2" fmla="*/ 377372 h 754744"/>
                  <a:gd name="connsiteX3" fmla="*/ 3184666 w 3184667"/>
                  <a:gd name="connsiteY3" fmla="*/ 377372 h 754744"/>
                  <a:gd name="connsiteX4" fmla="*/ 2807294 w 3184667"/>
                  <a:gd name="connsiteY4" fmla="*/ 754744 h 754744"/>
                  <a:gd name="connsiteX5" fmla="*/ 296323 w 3184667"/>
                  <a:gd name="connsiteY5" fmla="*/ 754743 h 754744"/>
                  <a:gd name="connsiteX6" fmla="*/ 29481 w 3184667"/>
                  <a:gd name="connsiteY6" fmla="*/ 644213 h 754744"/>
                  <a:gd name="connsiteX7" fmla="*/ 0 w 3184667"/>
                  <a:gd name="connsiteY7" fmla="*/ 608482 h 754744"/>
                  <a:gd name="connsiteX8" fmla="*/ 13798 w 3184667"/>
                  <a:gd name="connsiteY8" fmla="*/ 588363 h 754744"/>
                  <a:gd name="connsiteX9" fmla="*/ 67373 w 3184667"/>
                  <a:gd name="connsiteY9" fmla="*/ 377371 h 754744"/>
                  <a:gd name="connsiteX10" fmla="*/ 13798 w 3184667"/>
                  <a:gd name="connsiteY10" fmla="*/ 166379 h 754744"/>
                  <a:gd name="connsiteX11" fmla="*/ 0 w 3184667"/>
                  <a:gd name="connsiteY11" fmla="*/ 146261 h 754744"/>
                  <a:gd name="connsiteX12" fmla="*/ 29481 w 3184667"/>
                  <a:gd name="connsiteY12" fmla="*/ 110530 h 754744"/>
                  <a:gd name="connsiteX13" fmla="*/ 296323 w 3184667"/>
                  <a:gd name="connsiteY13" fmla="*/ 0 h 75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84667" h="754744">
                    <a:moveTo>
                      <a:pt x="296323" y="0"/>
                    </a:moveTo>
                    <a:lnTo>
                      <a:pt x="2807295" y="0"/>
                    </a:lnTo>
                    <a:cubicBezTo>
                      <a:pt x="3015712" y="0"/>
                      <a:pt x="3184667" y="168955"/>
                      <a:pt x="3184667" y="377372"/>
                    </a:cubicBezTo>
                    <a:lnTo>
                      <a:pt x="3184666" y="377372"/>
                    </a:lnTo>
                    <a:cubicBezTo>
                      <a:pt x="3184666" y="585789"/>
                      <a:pt x="3015711" y="754744"/>
                      <a:pt x="2807294" y="754744"/>
                    </a:cubicBezTo>
                    <a:lnTo>
                      <a:pt x="296323" y="754743"/>
                    </a:lnTo>
                    <a:cubicBezTo>
                      <a:pt x="192115" y="754743"/>
                      <a:pt x="97772" y="712504"/>
                      <a:pt x="29481" y="644213"/>
                    </a:cubicBezTo>
                    <a:lnTo>
                      <a:pt x="0" y="608482"/>
                    </a:lnTo>
                    <a:lnTo>
                      <a:pt x="13798" y="588363"/>
                    </a:lnTo>
                    <a:cubicBezTo>
                      <a:pt x="47623" y="528135"/>
                      <a:pt x="67373" y="455528"/>
                      <a:pt x="67373" y="377371"/>
                    </a:cubicBezTo>
                    <a:cubicBezTo>
                      <a:pt x="67373" y="299215"/>
                      <a:pt x="47623" y="226608"/>
                      <a:pt x="13798" y="166379"/>
                    </a:cubicBezTo>
                    <a:lnTo>
                      <a:pt x="0" y="146261"/>
                    </a:lnTo>
                    <a:lnTo>
                      <a:pt x="29481" y="110530"/>
                    </a:lnTo>
                    <a:cubicBezTo>
                      <a:pt x="97772" y="42239"/>
                      <a:pt x="192115" y="0"/>
                      <a:pt x="2963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62E3C9-E25E-305B-D4EA-7DEFBD088B8D}"/>
                </a:ext>
              </a:extLst>
            </p:cNvPr>
            <p:cNvSpPr txBox="1"/>
            <p:nvPr/>
          </p:nvSpPr>
          <p:spPr>
            <a:xfrm>
              <a:off x="8141494" y="861086"/>
              <a:ext cx="2788389" cy="646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Minor improvement in overall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business conditions,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slight increase to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business confidence,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though results would be consistent with low growth narrative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CCB8E31-E7D6-5903-BF12-86222D9608F8}"/>
              </a:ext>
            </a:extLst>
          </p:cNvPr>
          <p:cNvGrpSpPr/>
          <p:nvPr/>
        </p:nvGrpSpPr>
        <p:grpSpPr>
          <a:xfrm>
            <a:off x="1582658" y="876555"/>
            <a:ext cx="1384056" cy="1273580"/>
            <a:chOff x="7226894" y="449993"/>
            <a:chExt cx="1384056" cy="127358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46CFB34-30B3-9343-8F82-D34D79D922B3}"/>
                </a:ext>
              </a:extLst>
            </p:cNvPr>
            <p:cNvGrpSpPr/>
            <p:nvPr/>
          </p:nvGrpSpPr>
          <p:grpSpPr>
            <a:xfrm flipH="1">
              <a:off x="7226894" y="449993"/>
              <a:ext cx="1384056" cy="1273580"/>
              <a:chOff x="3558061" y="449993"/>
              <a:chExt cx="1384056" cy="1273580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023289F-C39E-B2DD-AF1B-493449A4B37F}"/>
                  </a:ext>
                </a:extLst>
              </p:cNvPr>
              <p:cNvSpPr/>
              <p:nvPr/>
            </p:nvSpPr>
            <p:spPr>
              <a:xfrm rot="16200000">
                <a:off x="3705802" y="487259"/>
                <a:ext cx="1088573" cy="1384056"/>
              </a:xfrm>
              <a:custGeom>
                <a:avLst/>
                <a:gdLst>
                  <a:gd name="connsiteX0" fmla="*/ 1088573 w 1088573"/>
                  <a:gd name="connsiteY0" fmla="*/ 839770 h 1384056"/>
                  <a:gd name="connsiteX1" fmla="*/ 544286 w 1088573"/>
                  <a:gd name="connsiteY1" fmla="*/ 1384056 h 1384056"/>
                  <a:gd name="connsiteX2" fmla="*/ 0 w 1088573"/>
                  <a:gd name="connsiteY2" fmla="*/ 839770 h 1384056"/>
                  <a:gd name="connsiteX3" fmla="*/ 332426 w 1088573"/>
                  <a:gd name="connsiteY3" fmla="*/ 338256 h 1384056"/>
                  <a:gd name="connsiteX4" fmla="*/ 431255 w 1088573"/>
                  <a:gd name="connsiteY4" fmla="*/ 307578 h 1384056"/>
                  <a:gd name="connsiteX5" fmla="*/ 544288 w 1088573"/>
                  <a:gd name="connsiteY5" fmla="*/ 0 h 1384056"/>
                  <a:gd name="connsiteX6" fmla="*/ 657322 w 1088573"/>
                  <a:gd name="connsiteY6" fmla="*/ 307579 h 1384056"/>
                  <a:gd name="connsiteX7" fmla="*/ 756147 w 1088573"/>
                  <a:gd name="connsiteY7" fmla="*/ 338256 h 1384056"/>
                  <a:gd name="connsiteX8" fmla="*/ 1088573 w 1088573"/>
                  <a:gd name="connsiteY8" fmla="*/ 839770 h 138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8573" h="1384056">
                    <a:moveTo>
                      <a:pt x="1088573" y="839770"/>
                    </a:moveTo>
                    <a:cubicBezTo>
                      <a:pt x="1088572" y="1140371"/>
                      <a:pt x="844887" y="1384056"/>
                      <a:pt x="544286" y="1384056"/>
                    </a:cubicBezTo>
                    <a:cubicBezTo>
                      <a:pt x="243685" y="1384056"/>
                      <a:pt x="0" y="1140371"/>
                      <a:pt x="0" y="839770"/>
                    </a:cubicBezTo>
                    <a:cubicBezTo>
                      <a:pt x="0" y="614319"/>
                      <a:pt x="137073" y="420884"/>
                      <a:pt x="332426" y="338256"/>
                    </a:cubicBezTo>
                    <a:lnTo>
                      <a:pt x="431255" y="307578"/>
                    </a:lnTo>
                    <a:lnTo>
                      <a:pt x="544288" y="0"/>
                    </a:lnTo>
                    <a:lnTo>
                      <a:pt x="657322" y="307579"/>
                    </a:lnTo>
                    <a:lnTo>
                      <a:pt x="756147" y="338256"/>
                    </a:lnTo>
                    <a:cubicBezTo>
                      <a:pt x="951500" y="420884"/>
                      <a:pt x="1088573" y="614319"/>
                      <a:pt x="1088573" y="839770"/>
                    </a:cubicBezTo>
                    <a:close/>
                  </a:path>
                </a:pathLst>
              </a:custGeom>
              <a:solidFill>
                <a:srgbClr val="00AF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9B1D6CF-DFB4-5E3C-877F-FFFCD96C6FFE}"/>
                  </a:ext>
                </a:extLst>
              </p:cNvPr>
              <p:cNvSpPr/>
              <p:nvPr/>
            </p:nvSpPr>
            <p:spPr>
              <a:xfrm rot="2040172">
                <a:off x="3746969" y="449993"/>
                <a:ext cx="730916" cy="1088683"/>
              </a:xfrm>
              <a:custGeom>
                <a:avLst/>
                <a:gdLst>
                  <a:gd name="connsiteX0" fmla="*/ 391794 w 730916"/>
                  <a:gd name="connsiteY0" fmla="*/ 93123 h 1088683"/>
                  <a:gd name="connsiteX1" fmla="*/ 696059 w 730916"/>
                  <a:gd name="connsiteY1" fmla="*/ 1 h 1088683"/>
                  <a:gd name="connsiteX2" fmla="*/ 730916 w 730916"/>
                  <a:gd name="connsiteY2" fmla="*/ 3371 h 1088683"/>
                  <a:gd name="connsiteX3" fmla="*/ 730916 w 730916"/>
                  <a:gd name="connsiteY3" fmla="*/ 1086193 h 1088683"/>
                  <a:gd name="connsiteX4" fmla="*/ 696297 w 730916"/>
                  <a:gd name="connsiteY4" fmla="*/ 1088683 h 1088683"/>
                  <a:gd name="connsiteX5" fmla="*/ 398898 w 730916"/>
                  <a:gd name="connsiteY5" fmla="*/ 1000440 h 1088683"/>
                  <a:gd name="connsiteX6" fmla="*/ 318197 w 730916"/>
                  <a:gd name="connsiteY6" fmla="*/ 935666 h 1088683"/>
                  <a:gd name="connsiteX7" fmla="*/ 0 w 730916"/>
                  <a:gd name="connsiteY7" fmla="*/ 1013969 h 1088683"/>
                  <a:gd name="connsiteX8" fmla="*/ 191773 w 730916"/>
                  <a:gd name="connsiteY8" fmla="*/ 748254 h 1088683"/>
                  <a:gd name="connsiteX9" fmla="*/ 161938 w 730916"/>
                  <a:gd name="connsiteY9" fmla="*/ 649171 h 1088683"/>
                  <a:gd name="connsiteX10" fmla="*/ 391794 w 730916"/>
                  <a:gd name="connsiteY10" fmla="*/ 93123 h 1088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916" h="1088683">
                    <a:moveTo>
                      <a:pt x="391794" y="93123"/>
                    </a:moveTo>
                    <a:cubicBezTo>
                      <a:pt x="485245" y="30084"/>
                      <a:pt x="591224" y="-71"/>
                      <a:pt x="696059" y="1"/>
                    </a:cubicBezTo>
                    <a:lnTo>
                      <a:pt x="730916" y="3371"/>
                    </a:lnTo>
                    <a:lnTo>
                      <a:pt x="730916" y="1086193"/>
                    </a:lnTo>
                    <a:lnTo>
                      <a:pt x="696297" y="1088683"/>
                    </a:lnTo>
                    <a:cubicBezTo>
                      <a:pt x="591462" y="1088611"/>
                      <a:pt x="487771" y="1058311"/>
                      <a:pt x="398898" y="1000440"/>
                    </a:cubicBezTo>
                    <a:lnTo>
                      <a:pt x="318197" y="935666"/>
                    </a:lnTo>
                    <a:lnTo>
                      <a:pt x="0" y="1013969"/>
                    </a:lnTo>
                    <a:lnTo>
                      <a:pt x="191773" y="748254"/>
                    </a:lnTo>
                    <a:lnTo>
                      <a:pt x="161938" y="649171"/>
                    </a:lnTo>
                    <a:cubicBezTo>
                      <a:pt x="121190" y="441013"/>
                      <a:pt x="204893" y="219203"/>
                      <a:pt x="391794" y="9312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0" name="Graphic 109" descr="Bar chart with solid fill">
              <a:extLst>
                <a:ext uri="{FF2B5EF4-FFF2-40B4-BE49-F238E27FC236}">
                  <a16:creationId xmlns:a16="http://schemas.microsoft.com/office/drawing/2014/main" id="{5702F494-53C0-6DF0-1CB3-6739D445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502698" y="88754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64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285E-39C5-BE23-5946-BAE184A43D4F}"/>
              </a:ext>
            </a:extLst>
          </p:cNvPr>
          <p:cNvSpPr txBox="1"/>
          <p:nvPr/>
        </p:nvSpPr>
        <p:spPr>
          <a:xfrm>
            <a:off x="103380" y="1477869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F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charset="0"/>
              </a:rPr>
              <a:t>Domestic sales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BB1E04-2D02-86B0-500D-AC7A8A37B3C7}"/>
              </a:ext>
            </a:extLst>
          </p:cNvPr>
          <p:cNvCxnSpPr>
            <a:cxnSpLocks/>
          </p:cNvCxnSpPr>
          <p:nvPr/>
        </p:nvCxnSpPr>
        <p:spPr>
          <a:xfrm>
            <a:off x="233376" y="1876458"/>
            <a:ext cx="6134767" cy="0"/>
          </a:xfrm>
          <a:prstGeom prst="line">
            <a:avLst/>
          </a:prstGeom>
          <a:ln>
            <a:solidFill>
              <a:srgbClr val="00AFC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A6892E-7D43-2279-1018-C8DF2A37E374}"/>
              </a:ext>
            </a:extLst>
          </p:cNvPr>
          <p:cNvSpPr txBox="1"/>
          <p:nvPr/>
        </p:nvSpPr>
        <p:spPr>
          <a:xfrm>
            <a:off x="6486985" y="1476348"/>
            <a:ext cx="4891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AF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charset="0"/>
              </a:rPr>
              <a:t>Export sales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8CE8C3-7963-4959-061E-C41440950F1E}"/>
              </a:ext>
            </a:extLst>
          </p:cNvPr>
          <p:cNvCxnSpPr>
            <a:cxnSpLocks/>
          </p:cNvCxnSpPr>
          <p:nvPr/>
        </p:nvCxnSpPr>
        <p:spPr>
          <a:xfrm>
            <a:off x="6616981" y="1874937"/>
            <a:ext cx="5362458" cy="1521"/>
          </a:xfrm>
          <a:prstGeom prst="line">
            <a:avLst/>
          </a:prstGeom>
          <a:ln>
            <a:solidFill>
              <a:srgbClr val="00AFC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8EE450-5466-DF45-2032-A2B1A3B7FB9F}"/>
              </a:ext>
            </a:extLst>
          </p:cNvPr>
          <p:cNvSpPr txBox="1"/>
          <p:nvPr/>
        </p:nvSpPr>
        <p:spPr>
          <a:xfrm>
            <a:off x="233376" y="5807974"/>
            <a:ext cx="4779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“Over the past 3 months, UK sales/custom/bookings have…” n=4,680)</a:t>
            </a:r>
          </a:p>
        </p:txBody>
      </p:sp>
      <p:sp>
        <p:nvSpPr>
          <p:cNvPr id="10" name="Rectangle 1040">
            <a:extLst>
              <a:ext uri="{FF2B5EF4-FFF2-40B4-BE49-F238E27FC236}">
                <a16:creationId xmlns:a16="http://schemas.microsoft.com/office/drawing/2014/main" id="{479DBC4B-F57F-B581-9815-8FED5BCFD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432" y="5736143"/>
            <a:ext cx="4469780" cy="33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the past 3 months, export sales have...” (n=2,358)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7919F-7912-F273-9A49-4165FDE7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9" y="2002327"/>
            <a:ext cx="6202800" cy="361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7CC56-600B-CDB2-E861-2A2294958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43" y="2002327"/>
            <a:ext cx="5922000" cy="3606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582E1A-00A0-DE70-216E-C5988BE67A82}"/>
              </a:ext>
            </a:extLst>
          </p:cNvPr>
          <p:cNvSpPr txBox="1"/>
          <p:nvPr/>
        </p:nvSpPr>
        <p:spPr>
          <a:xfrm>
            <a:off x="103378" y="239826"/>
            <a:ext cx="119852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conditions indicators improve slightly…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…with the proportion of firms reported increased domestic sales and exports growing, albeit from a low base. B2B service sector firms are the most likely to report increases to domestic sales.</a:t>
            </a:r>
          </a:p>
        </p:txBody>
      </p:sp>
    </p:spTree>
    <p:extLst>
      <p:ext uri="{BB962C8B-B14F-4D97-AF65-F5344CB8AC3E}">
        <p14:creationId xmlns:p14="http://schemas.microsoft.com/office/powerpoint/2010/main" val="259841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9E0DA49-2589-75F1-426C-AD146475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57" y="243489"/>
            <a:ext cx="1659782" cy="2738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9F7B52C-8B85-1A29-21C9-ECE0ED0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285E-39C5-BE23-5946-BAE184A43D4F}"/>
              </a:ext>
            </a:extLst>
          </p:cNvPr>
          <p:cNvSpPr txBox="1"/>
          <p:nvPr/>
        </p:nvSpPr>
        <p:spPr>
          <a:xfrm>
            <a:off x="103380" y="1477869"/>
            <a:ext cx="585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 in plant/machinery/equipment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BB1E04-2D02-86B0-500D-AC7A8A37B3C7}"/>
              </a:ext>
            </a:extLst>
          </p:cNvPr>
          <p:cNvCxnSpPr>
            <a:cxnSpLocks/>
          </p:cNvCxnSpPr>
          <p:nvPr/>
        </p:nvCxnSpPr>
        <p:spPr>
          <a:xfrm>
            <a:off x="233376" y="1876458"/>
            <a:ext cx="613476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4080657-4D91-DB98-8D77-78DDF4612064}"/>
              </a:ext>
            </a:extLst>
          </p:cNvPr>
          <p:cNvGraphicFramePr>
            <a:graphicFrameLocks/>
          </p:cNvGraphicFramePr>
          <p:nvPr/>
        </p:nvGraphicFramePr>
        <p:xfrm>
          <a:off x="126881" y="1888037"/>
          <a:ext cx="11469600" cy="3581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8EE450-5466-DF45-2032-A2B1A3B7FB9F}"/>
              </a:ext>
            </a:extLst>
          </p:cNvPr>
          <p:cNvSpPr txBox="1"/>
          <p:nvPr/>
        </p:nvSpPr>
        <p:spPr>
          <a:xfrm>
            <a:off x="233376" y="5807974"/>
            <a:ext cx="4779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(Q: “Over the past 3 months, investment plans for plant/machinery/equipment have…” n=4,395)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33C17-0990-00E1-8D01-A5B8F532B188}"/>
              </a:ext>
            </a:extLst>
          </p:cNvPr>
          <p:cNvSpPr txBox="1"/>
          <p:nvPr/>
        </p:nvSpPr>
        <p:spPr>
          <a:xfrm>
            <a:off x="103378" y="239826"/>
            <a:ext cx="119852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firms are still not increasing investment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…although large sectoral disparities exist with transport/logistics sector firms far more likely to be increasing investment than hospitality sector firms.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6AAEA5-7777-BDCC-12F5-EB1170D758A7}"/>
              </a:ext>
            </a:extLst>
          </p:cNvPr>
          <p:cNvSpPr/>
          <p:nvPr/>
        </p:nvSpPr>
        <p:spPr>
          <a:xfrm>
            <a:off x="2786743" y="3004457"/>
            <a:ext cx="8809738" cy="42454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484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3 with WBB" id="{A9C77551-DF03-5546-85F4-5BD7A6EADF1B}" vid="{30AB6F18-6775-0246-BF25-9CDA97BB8427}"/>
    </a:ext>
  </a:extLst>
</a:theme>
</file>

<file path=ppt/theme/theme2.xml><?xml version="1.0" encoding="utf-8"?>
<a:theme xmlns:a="http://schemas.openxmlformats.org/drawingml/2006/main" name="Custom Design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3 with WBB" id="{A9C77551-DF03-5546-85F4-5BD7A6EADF1B}" vid="{A53DDC08-BA90-6346-882F-9F0CB803418B}"/>
    </a:ext>
  </a:extLst>
</a:theme>
</file>

<file path=ppt/theme/theme3.xml><?xml version="1.0" encoding="utf-8"?>
<a:theme xmlns:a="http://schemas.openxmlformats.org/drawingml/2006/main" name="3_Custom Design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3 with WBB" id="{A9C77551-DF03-5546-85F4-5BD7A6EADF1B}" vid="{1A6ADEC9-BD1B-134E-9854-FE7DAD0C3D3B}"/>
    </a:ext>
  </a:extLst>
</a:theme>
</file>

<file path=ppt/theme/theme4.xml><?xml version="1.0" encoding="utf-8"?>
<a:theme xmlns:a="http://schemas.openxmlformats.org/drawingml/2006/main" name="1_Custom Design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23 with WBB" id="{A9C77551-DF03-5546-85F4-5BD7A6EADF1B}" vid="{4E9FE24A-B8CC-A446-8FE9-133CB787C862}"/>
    </a:ext>
  </a:extLst>
</a:theme>
</file>

<file path=ppt/theme/theme5.xml><?xml version="1.0" encoding="utf-8"?>
<a:theme xmlns:a="http://schemas.openxmlformats.org/drawingml/2006/main" name="2_Custom Design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BCC 2022">
      <a:dk1>
        <a:srgbClr val="000000"/>
      </a:dk1>
      <a:lt1>
        <a:srgbClr val="FFFFFF"/>
      </a:lt1>
      <a:dk2>
        <a:srgbClr val="E1003A"/>
      </a:dk2>
      <a:lt2>
        <a:srgbClr val="F6A120"/>
      </a:lt2>
      <a:accent1>
        <a:srgbClr val="78B945"/>
      </a:accent1>
      <a:accent2>
        <a:srgbClr val="C1D230"/>
      </a:accent2>
      <a:accent3>
        <a:srgbClr val="8766AA"/>
      </a:accent3>
      <a:accent4>
        <a:srgbClr val="B96BA9"/>
      </a:accent4>
      <a:accent5>
        <a:srgbClr val="0DA0DB"/>
      </a:accent5>
      <a:accent6>
        <a:srgbClr val="00ABAE"/>
      </a:accent6>
      <a:hlink>
        <a:srgbClr val="DC2E89"/>
      </a:hlink>
      <a:folHlink>
        <a:srgbClr val="E200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c75b9b-8fbd-4317-8093-322cbc3b022c">
      <UserInfo>
        <DisplayName>Bryony Graham</DisplayName>
        <AccountId>25</AccountId>
        <AccountType/>
      </UserInfo>
    </SharedWithUsers>
    <lcf76f155ced4ddcb4097134ff3c332f xmlns="94f5a530-501a-4181-bcbc-55e703a8aadd">
      <Terms xmlns="http://schemas.microsoft.com/office/infopath/2007/PartnerControls"/>
    </lcf76f155ced4ddcb4097134ff3c332f>
    <TaxCatchAll xmlns="67c75b9b-8fbd-4317-8093-322cbc3b02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E7C064A6EFC40B30A4524AA4227E2" ma:contentTypeVersion="17" ma:contentTypeDescription="Create a new document." ma:contentTypeScope="" ma:versionID="367d80cfe3bed4ae499673809943592a">
  <xsd:schema xmlns:xsd="http://www.w3.org/2001/XMLSchema" xmlns:xs="http://www.w3.org/2001/XMLSchema" xmlns:p="http://schemas.microsoft.com/office/2006/metadata/properties" xmlns:ns2="94f5a530-501a-4181-bcbc-55e703a8aadd" xmlns:ns3="67c75b9b-8fbd-4317-8093-322cbc3b022c" targetNamespace="http://schemas.microsoft.com/office/2006/metadata/properties" ma:root="true" ma:fieldsID="768167a18fdf587c3aee7fc40d78d427" ns2:_="" ns3:_="">
    <xsd:import namespace="94f5a530-501a-4181-bcbc-55e703a8aadd"/>
    <xsd:import namespace="67c75b9b-8fbd-4317-8093-322cbc3b0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5a530-501a-4181-bcbc-55e703a8aa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161568-6b6c-49e4-a62e-ed2e219daf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75b9b-8fbd-4317-8093-322cbc3b02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9e4cf5-f6fe-42a1-8100-5ef7aa8d89df}" ma:internalName="TaxCatchAll" ma:showField="CatchAllData" ma:web="67c75b9b-8fbd-4317-8093-322cbc3b02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223FBA-E1AC-4923-82E0-5E08C270B423}">
  <ds:schemaRefs>
    <ds:schemaRef ds:uri="8d73ff22-9662-4702-9fab-17e483f5e393"/>
    <ds:schemaRef ds:uri="http://purl.org/dc/dcmitype/"/>
    <ds:schemaRef ds:uri="http://purl.org/dc/terms/"/>
    <ds:schemaRef ds:uri="http://purl.org/dc/elements/1.1/"/>
    <ds:schemaRef ds:uri="b894560b-8633-4371-808d-736f38c3d0ad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7c75b9b-8fbd-4317-8093-322cbc3b022c"/>
    <ds:schemaRef ds:uri="94f5a530-501a-4181-bcbc-55e703a8aadd"/>
  </ds:schemaRefs>
</ds:datastoreItem>
</file>

<file path=customXml/itemProps2.xml><?xml version="1.0" encoding="utf-8"?>
<ds:datastoreItem xmlns:ds="http://schemas.openxmlformats.org/officeDocument/2006/customXml" ds:itemID="{807FA1EF-9140-4AA9-9C80-E0677B56AC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5C9C18-41C3-429A-8F02-5806DF434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f5a530-501a-4181-bcbc-55e703a8aadd"/>
    <ds:schemaRef ds:uri="67c75b9b-8fbd-4317-8093-322cbc3b0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3069</TotalTime>
  <Words>1196</Words>
  <Application>Microsoft Macintosh PowerPoint</Application>
  <PresentationFormat>Widescreen</PresentationFormat>
  <Paragraphs>153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Gotham-Light</vt:lpstr>
      <vt:lpstr>Montserrat</vt:lpstr>
      <vt:lpstr>SymbolMT</vt:lpstr>
      <vt:lpstr>1_Office Theme</vt:lpstr>
      <vt:lpstr>Custom Design</vt:lpstr>
      <vt:lpstr>3_Custom Design</vt:lpstr>
      <vt:lpstr>1_Custom Design</vt:lpstr>
      <vt:lpstr>2_Custom Design</vt:lpstr>
      <vt:lpstr>4_Custom Design</vt:lpstr>
      <vt:lpstr>Fiscal &amp; Monetary Policy  A National Perspective   Jonny Haseldine BCC</vt:lpstr>
      <vt:lpstr>Our Reach</vt:lpstr>
      <vt:lpstr>Policy development: Current structure</vt:lpstr>
      <vt:lpstr>Policy Development</vt:lpstr>
      <vt:lpstr>The BCC Insights Unit</vt:lpstr>
      <vt:lpstr>2023 in press coverage</vt:lpstr>
      <vt:lpstr>QES Q4 2023</vt:lpstr>
      <vt:lpstr> </vt:lpstr>
      <vt:lpstr> </vt:lpstr>
      <vt:lpstr> </vt:lpstr>
      <vt:lpstr> </vt:lpstr>
      <vt:lpstr> </vt:lpstr>
      <vt:lpstr> </vt:lpstr>
      <vt:lpstr>Monetary Policy</vt:lpstr>
      <vt:lpstr>Fiscal Policy</vt:lpstr>
      <vt:lpstr>Budget Asks</vt:lpstr>
      <vt:lpstr>Budget Asks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SUBTITLE   </dc:title>
  <dc:creator>Jonny Haseldine</dc:creator>
  <cp:lastModifiedBy>Jonny Haseldine</cp:lastModifiedBy>
  <cp:revision>7</cp:revision>
  <dcterms:created xsi:type="dcterms:W3CDTF">2024-02-07T15:29:02Z</dcterms:created>
  <dcterms:modified xsi:type="dcterms:W3CDTF">2024-02-12T10:37:17Z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0x010100C1EE7C064A6EFC40B30A4524AA4227E2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_SharedFileIndex">
    <vt:lpwstr/>
  </property>
  <property fmtid="{D5CDD505-2E9C-101B-9397-08002B2CF9AE}" pid="11" name="_SourceUrl">
    <vt:lpwstr/>
  </property>
</Properties>
</file>